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ppt/webextensions/webextension2.xml" ContentType="application/vnd.ms-office.webextens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3.xml" ContentType="application/vnd.ms-office.webextension+xml"/>
  <Override PartName="/ppt/notesSlides/notesSlide12.xml" ContentType="application/vnd.openxmlformats-officedocument.presentationml.notesSlide+xml"/>
  <Override PartName="/ppt/webextensions/webextension4.xml" ContentType="application/vnd.ms-office.webextens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webextensions/webextension5.xml" ContentType="application/vnd.ms-office.webextension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webextensions/webextension6.xml" ContentType="application/vnd.ms-office.webextension+xml"/>
  <Override PartName="/ppt/webextensions/webextension7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60" r:id="rId4"/>
    <p:sldId id="261" r:id="rId5"/>
    <p:sldId id="273" r:id="rId6"/>
    <p:sldId id="258" r:id="rId7"/>
    <p:sldId id="280" r:id="rId8"/>
    <p:sldId id="259" r:id="rId9"/>
    <p:sldId id="281" r:id="rId10"/>
    <p:sldId id="262" r:id="rId11"/>
    <p:sldId id="263" r:id="rId12"/>
    <p:sldId id="274" r:id="rId13"/>
    <p:sldId id="275" r:id="rId14"/>
    <p:sldId id="276" r:id="rId15"/>
    <p:sldId id="265" r:id="rId16"/>
    <p:sldId id="266" r:id="rId17"/>
    <p:sldId id="267" r:id="rId18"/>
    <p:sldId id="272" r:id="rId19"/>
    <p:sldId id="279" r:id="rId20"/>
    <p:sldId id="277" r:id="rId21"/>
    <p:sldId id="278" r:id="rId22"/>
    <p:sldId id="270" r:id="rId23"/>
    <p:sldId id="282" r:id="rId24"/>
    <p:sldId id="283" r:id="rId25"/>
    <p:sldId id="285" r:id="rId26"/>
    <p:sldId id="286" r:id="rId27"/>
    <p:sldId id="288" r:id="rId28"/>
    <p:sldId id="289" r:id="rId29"/>
    <p:sldId id="287" r:id="rId30"/>
    <p:sldId id="290" r:id="rId31"/>
    <p:sldId id="291" r:id="rId32"/>
    <p:sldId id="293" r:id="rId33"/>
    <p:sldId id="294" r:id="rId34"/>
    <p:sldId id="295" r:id="rId35"/>
    <p:sldId id="29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89383E-9EEB-4ED4-90C2-7647461EBB42}">
          <p14:sldIdLst>
            <p14:sldId id="256"/>
            <p14:sldId id="257"/>
            <p14:sldId id="260"/>
            <p14:sldId id="261"/>
            <p14:sldId id="273"/>
            <p14:sldId id="258"/>
            <p14:sldId id="280"/>
            <p14:sldId id="259"/>
            <p14:sldId id="281"/>
            <p14:sldId id="262"/>
            <p14:sldId id="263"/>
            <p14:sldId id="274"/>
            <p14:sldId id="275"/>
            <p14:sldId id="276"/>
            <p14:sldId id="265"/>
            <p14:sldId id="266"/>
            <p14:sldId id="267"/>
            <p14:sldId id="272"/>
            <p14:sldId id="279"/>
            <p14:sldId id="277"/>
            <p14:sldId id="278"/>
            <p14:sldId id="270"/>
            <p14:sldId id="282"/>
            <p14:sldId id="283"/>
            <p14:sldId id="285"/>
            <p14:sldId id="286"/>
            <p14:sldId id="288"/>
            <p14:sldId id="289"/>
            <p14:sldId id="287"/>
            <p14:sldId id="290"/>
            <p14:sldId id="291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4675"/>
  </p:normalViewPr>
  <p:slideViewPr>
    <p:cSldViewPr snapToGrid="0">
      <p:cViewPr varScale="1">
        <p:scale>
          <a:sx n="103" d="100"/>
          <a:sy n="103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20611-796B-420B-A37E-5FE786BCB57B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8A6F5-0408-4AD2-90DB-526CF8E8A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5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2/6/17</a:t>
            </a:r>
            <a:r>
              <a:rPr lang="en-US" baseline="0" dirty="0" smtClean="0"/>
              <a:t> -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81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2/6/17</a:t>
            </a:r>
            <a:r>
              <a:rPr lang="en-US" baseline="0" dirty="0" smtClean="0"/>
              <a:t> – updated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3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2/6/17</a:t>
            </a:r>
            <a:r>
              <a:rPr lang="en-US" baseline="0" dirty="0" smtClean="0"/>
              <a:t> -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68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2/6/17 -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19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2/6/17 -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1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2/6/17 -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85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2/6/17</a:t>
            </a:r>
            <a:r>
              <a:rPr lang="en-US" baseline="0" dirty="0" smtClean="0"/>
              <a:t> -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50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2/6/17 -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63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2/6/17 -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10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3/6/17 </a:t>
            </a:r>
            <a:r>
              <a:rPr lang="mr-IN" dirty="0" smtClean="0"/>
              <a:t>–</a:t>
            </a:r>
            <a:r>
              <a:rPr lang="en-US" dirty="0" smtClean="0"/>
              <a:t> updated</a:t>
            </a:r>
          </a:p>
          <a:p>
            <a:r>
              <a:rPr lang="en-US" dirty="0" smtClean="0"/>
              <a:t>With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3/6/17 </a:t>
            </a:r>
            <a:r>
              <a:rPr lang="mr-IN" dirty="0" smtClean="0"/>
              <a:t>–</a:t>
            </a:r>
            <a:r>
              <a:rPr lang="en-US" dirty="0" smtClean="0"/>
              <a:t> updated</a:t>
            </a:r>
          </a:p>
          <a:p>
            <a:r>
              <a:rPr lang="en-US" dirty="0" smtClean="0"/>
              <a:t>With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3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2/6/17 -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1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3/6/17 -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03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2/6/17 - 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7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2/6/17</a:t>
            </a:r>
            <a:r>
              <a:rPr lang="en-US" baseline="0" dirty="0" smtClean="0"/>
              <a:t> – updated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2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2/6/17 -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9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2/6/17</a:t>
            </a:r>
            <a:r>
              <a:rPr lang="en-US" baseline="0" dirty="0" smtClean="0"/>
              <a:t> –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5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57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2/6/17</a:t>
            </a:r>
            <a:r>
              <a:rPr lang="en-US" baseline="0" dirty="0" smtClean="0"/>
              <a:t> – updated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09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2/6/17</a:t>
            </a:r>
            <a:r>
              <a:rPr lang="en-US" baseline="0" dirty="0" smtClean="0"/>
              <a:t> –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A6F5-0408-4AD2-90DB-526CF8E8A1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EC92CB2-3500-49E1-9DAB-D6BC5741DB02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1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EE65E-5557-4F18-B4FF-7A77A8FE683B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7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9153D-8EC7-414A-8484-20C9B575CC1F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3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7CE6-0056-4082-B3F6-4168F573F5E3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42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B96E-5BCB-421A-AE29-14CC7A4BEED0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30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FF43B-E1FB-479A-8208-FD1FCA4461BF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5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216-9191-4793-AC88-50EB05913461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5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3D12187-F3BA-4D9D-9B7D-39440E538472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09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5B4EAAA-2439-4F9D-BDC4-1FF720E7C95E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9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19C-11B1-41C4-9E02-E43FD65F904A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2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CFF1-0883-4FD7-8441-715C49D10C2D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0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8C571-0433-4ADA-A7F4-46DBA4DE8E94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9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2699D-9C6B-4460-92CD-7FE4CFB69299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61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59C8-BBBF-40C6-9E22-AE6FF7FEBAF5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9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F6AF2-E912-4ACF-880C-E6B32D752B24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17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D743-3947-46D9-A22D-B3FD7D452006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0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9D93-12DF-4C56-86BD-1875CC7AF860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79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E743280-0D1E-49A0-BD46-99419D87CAF8}" type="datetime1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8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SmcBTsPsbIY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hyperlink" Target="https://www.youtube.com/watch?v=DgMJo4hHUNw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Mapping Design to (C#/Java)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Sequence Diagram (Interaction diagram)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the interaction between the various system solution objects. This will help us derive the responsibilities of each of the solution objects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15812" y="34896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4368" y="6488668"/>
            <a:ext cx="346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Example: Sequence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06" y="3273570"/>
            <a:ext cx="3237942" cy="321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Design Model (Solution Class Diagram)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the system solution objects (i.e. the software components) which make up the system.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15812" y="34896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83295" y="6365039"/>
            <a:ext cx="38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Example: Solution Class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88" y="3275045"/>
            <a:ext cx="4685177" cy="25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25348442"/>
                  </p:ext>
                </p:extLst>
              </p:nvPr>
            </p:nvGraphicFramePr>
            <p:xfrm>
              <a:off x="1154954" y="2313992"/>
              <a:ext cx="9197586" cy="427342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1154954" y="2313992"/>
                <a:ext cx="9197586" cy="42734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98714374"/>
                  </p:ext>
                </p:extLst>
              </p:nvPr>
            </p:nvGraphicFramePr>
            <p:xfrm>
              <a:off x="1155700" y="2603500"/>
              <a:ext cx="8824913" cy="34163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Content Placeholder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1155700" y="2603500"/>
                <a:ext cx="8824913" cy="3416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83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Focus: Relationships between Solution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this session, you will learn more about the different relationships between Solution Classes such as: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 </a:t>
            </a:r>
            <a:r>
              <a:rPr lang="en-US" dirty="0"/>
              <a:t>Inheritance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Bi-direction association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Uni-directional association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Aggregation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6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30" y="3049711"/>
            <a:ext cx="4892967" cy="3315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between Solution classes</a:t>
            </a:r>
            <a:br>
              <a:rPr lang="en-US" dirty="0" smtClean="0"/>
            </a:br>
            <a:r>
              <a:rPr lang="en-US" dirty="0" smtClean="0"/>
              <a:t>-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Inheritance simply means that one of the classes “inherit” the functionality of another class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i="1" dirty="0" smtClean="0"/>
              <a:t>Withdrawal </a:t>
            </a:r>
            <a:r>
              <a:rPr lang="en-US" dirty="0" smtClean="0"/>
              <a:t>class “inherit” </a:t>
            </a:r>
            <a:r>
              <a:rPr lang="en-US" i="1" dirty="0" smtClean="0"/>
              <a:t>execute() from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execute() </a:t>
            </a:r>
            <a:r>
              <a:rPr lang="en-US" dirty="0" smtClean="0"/>
              <a:t>from </a:t>
            </a:r>
            <a:r>
              <a:rPr lang="en-US" i="1" dirty="0"/>
              <a:t>T</a:t>
            </a:r>
            <a:r>
              <a:rPr lang="en-US" i="1" dirty="0" smtClean="0"/>
              <a:t>ransaction </a:t>
            </a:r>
            <a:r>
              <a:rPr lang="en-US" dirty="0" smtClean="0"/>
              <a:t>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79" y="4440689"/>
            <a:ext cx="5765560" cy="1428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between Solution classes</a:t>
            </a:r>
            <a:br>
              <a:rPr lang="en-US" dirty="0" smtClean="0"/>
            </a:br>
            <a:r>
              <a:rPr lang="en-US" dirty="0" smtClean="0"/>
              <a:t>- Bi-direction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Association are always assumed to be bi-directional; that means that both classes are aware of each other and their relationship unless you qualify the classes as some other types.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On </a:t>
            </a:r>
            <a:r>
              <a:rPr lang="en-US" i="1" dirty="0" smtClean="0"/>
              <a:t>Bank </a:t>
            </a:r>
            <a:r>
              <a:rPr lang="en-US" dirty="0" smtClean="0"/>
              <a:t>class, one bank account could have multiple transaction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3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between Solution classes</a:t>
            </a:r>
            <a:br>
              <a:rPr lang="en-US" dirty="0" smtClean="0"/>
            </a:br>
            <a:r>
              <a:rPr lang="en-US" dirty="0" smtClean="0"/>
              <a:t>- Uni-directional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Uni-directional association is similar to Bi-directional association.</a:t>
            </a:r>
          </a:p>
          <a:p>
            <a:r>
              <a:rPr lang="en-US" dirty="0" smtClean="0"/>
              <a:t>The difference is that there is arrow head between each class so that one object will “know” about the other object of another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15" y="3908224"/>
            <a:ext cx="6529824" cy="17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05334804"/>
                  </p:ext>
                </p:extLst>
              </p:nvPr>
            </p:nvGraphicFramePr>
            <p:xfrm>
              <a:off x="1155699" y="2230245"/>
              <a:ext cx="10035039" cy="462775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699" y="2230245"/>
                <a:ext cx="10035039" cy="462775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43" y="3200851"/>
            <a:ext cx="2592497" cy="365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Mapping and coding an individual solution class to a corresponding Java or C# class is fairly straightforward.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In the solution class diagram shown the right,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 smtClean="0"/>
              <a:t>BasicAccount is the base, super or base class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Has 2 attributes and 3 operations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InterestAccount is the child, sub or derived class</a:t>
            </a:r>
          </a:p>
          <a:p>
            <a:pPr lvl="2">
              <a:lnSpc>
                <a:spcPct val="200000"/>
              </a:lnSpc>
            </a:pPr>
            <a:r>
              <a:rPr lang="en-US" dirty="0" smtClean="0"/>
              <a:t>Has 1 attribute and 2 operations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59030" y="5899278"/>
            <a:ext cx="4889507" cy="365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a solution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804169" y="3694670"/>
            <a:ext cx="1955874" cy="8830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34465" y="4311650"/>
            <a:ext cx="2936789" cy="532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052607" y="5899278"/>
            <a:ext cx="12356" cy="365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12757" y="4577749"/>
            <a:ext cx="4607" cy="1828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212757" y="4577749"/>
            <a:ext cx="259141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12508" y="5954648"/>
            <a:ext cx="3503141" cy="455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4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end of this session, you will be able to:</a:t>
            </a:r>
          </a:p>
          <a:p>
            <a:pPr lvl="1"/>
            <a:r>
              <a:rPr lang="en-US" dirty="0" smtClean="0"/>
              <a:t>Explain how the various UML models support software development</a:t>
            </a:r>
          </a:p>
          <a:p>
            <a:pPr lvl="1"/>
            <a:r>
              <a:rPr lang="en-US" dirty="0" smtClean="0"/>
              <a:t>Map the various design class diagrams into a programming language such as C# or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3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a solution class to C#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3032538"/>
            <a:ext cx="3501171" cy="24496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96628" y="2696901"/>
            <a:ext cx="3874683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p</a:t>
            </a:r>
            <a:r>
              <a:rPr lang="en-US" sz="1500" dirty="0" smtClean="0"/>
              <a:t>ublic class BasicAccount {</a:t>
            </a:r>
          </a:p>
          <a:p>
            <a:r>
              <a:rPr lang="en-US" sz="1500" dirty="0"/>
              <a:t>p</a:t>
            </a:r>
            <a:r>
              <a:rPr lang="en-US" sz="1500" dirty="0" smtClean="0"/>
              <a:t>rivate string accountNumber;</a:t>
            </a:r>
          </a:p>
          <a:p>
            <a:r>
              <a:rPr lang="en-US" sz="1500" dirty="0"/>
              <a:t>p</a:t>
            </a:r>
            <a:r>
              <a:rPr lang="en-US" sz="1500" dirty="0" smtClean="0"/>
              <a:t>rivate double balance;</a:t>
            </a:r>
          </a:p>
          <a:p>
            <a:endParaRPr lang="en-US" sz="1500" dirty="0"/>
          </a:p>
          <a:p>
            <a:r>
              <a:rPr lang="en-US" sz="1500" dirty="0" smtClean="0"/>
              <a:t>	public double getBalance() {</a:t>
            </a:r>
          </a:p>
          <a:p>
            <a:r>
              <a:rPr lang="en-US" sz="1500" dirty="0"/>
              <a:t>	</a:t>
            </a:r>
            <a:r>
              <a:rPr lang="mr-IN" sz="1500" dirty="0" smtClean="0"/>
              <a:t>…</a:t>
            </a:r>
            <a:endParaRPr lang="en-US" sz="1500" dirty="0" smtClean="0"/>
          </a:p>
          <a:p>
            <a:r>
              <a:rPr lang="en-US" sz="1500" dirty="0"/>
              <a:t>	</a:t>
            </a:r>
            <a:r>
              <a:rPr lang="en-US" sz="1500" dirty="0" smtClean="0"/>
              <a:t>}</a:t>
            </a:r>
          </a:p>
          <a:p>
            <a:endParaRPr lang="en-US" sz="1500" dirty="0"/>
          </a:p>
          <a:p>
            <a:r>
              <a:rPr lang="en-US" sz="1500" dirty="0" smtClean="0"/>
              <a:t>	public void credit(double amt) {</a:t>
            </a:r>
          </a:p>
          <a:p>
            <a:r>
              <a:rPr lang="en-US" sz="1500" dirty="0"/>
              <a:t>	</a:t>
            </a:r>
            <a:r>
              <a:rPr lang="mr-IN" sz="1500" dirty="0" smtClean="0"/>
              <a:t>…</a:t>
            </a:r>
            <a:endParaRPr lang="en-US" sz="1500" dirty="0" smtClean="0"/>
          </a:p>
          <a:p>
            <a:r>
              <a:rPr lang="en-US" sz="1500" dirty="0"/>
              <a:t>	</a:t>
            </a:r>
            <a:r>
              <a:rPr lang="en-US" sz="1500" dirty="0" smtClean="0"/>
              <a:t>}</a:t>
            </a:r>
          </a:p>
          <a:p>
            <a:endParaRPr lang="en-US" sz="1500" dirty="0"/>
          </a:p>
          <a:p>
            <a:r>
              <a:rPr lang="en-US" sz="1500" dirty="0" smtClean="0"/>
              <a:t>	public void debit(double amt) {</a:t>
            </a:r>
          </a:p>
          <a:p>
            <a:r>
              <a:rPr lang="en-US" sz="1500" dirty="0"/>
              <a:t>	</a:t>
            </a:r>
            <a:r>
              <a:rPr lang="mr-IN" sz="1500" dirty="0" smtClean="0"/>
              <a:t>…</a:t>
            </a:r>
            <a:endParaRPr lang="en-US" sz="1500" dirty="0" smtClean="0"/>
          </a:p>
          <a:p>
            <a:r>
              <a:rPr lang="en-US" sz="1500" dirty="0"/>
              <a:t>	</a:t>
            </a:r>
            <a:r>
              <a:rPr lang="en-US" sz="1500" dirty="0" smtClean="0"/>
              <a:t>}</a:t>
            </a:r>
          </a:p>
          <a:p>
            <a:r>
              <a:rPr lang="en-US" sz="1500" dirty="0"/>
              <a:t>}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10464" y="2891482"/>
            <a:ext cx="295200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188043" y="3113903"/>
            <a:ext cx="3174421" cy="605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631233" y="3345300"/>
            <a:ext cx="3731231" cy="620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524377" y="3813201"/>
            <a:ext cx="4222412" cy="698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410464" y="4704993"/>
            <a:ext cx="3336325" cy="7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293706" y="5001208"/>
            <a:ext cx="3453083" cy="6220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07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a solution class to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Mapping a solution class to Java is similar to mapping a solution class to C#</a:t>
            </a:r>
          </a:p>
          <a:p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3405763"/>
            <a:ext cx="3501171" cy="24496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730" y="3060914"/>
            <a:ext cx="4104009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ublic class BasicAccount</a:t>
            </a:r>
          </a:p>
          <a:p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private String accountNumber;</a:t>
            </a:r>
          </a:p>
          <a:p>
            <a:r>
              <a:rPr lang="en-US" dirty="0"/>
              <a:t>	</a:t>
            </a:r>
            <a:r>
              <a:rPr lang="en-US" dirty="0" smtClean="0"/>
              <a:t>private double balance;</a:t>
            </a:r>
          </a:p>
          <a:p>
            <a:r>
              <a:rPr lang="en-US" dirty="0"/>
              <a:t>	</a:t>
            </a:r>
            <a:r>
              <a:rPr lang="en-US" dirty="0" smtClean="0"/>
              <a:t>public void getBalance()</a:t>
            </a:r>
          </a:p>
          <a:p>
            <a:r>
              <a:rPr lang="en-US" dirty="0"/>
              <a:t>	</a:t>
            </a:r>
            <a:r>
              <a:rPr lang="en-US" dirty="0" smtClean="0"/>
              <a:t>	{ … }</a:t>
            </a:r>
          </a:p>
          <a:p>
            <a:r>
              <a:rPr lang="en-US" dirty="0"/>
              <a:t>	</a:t>
            </a:r>
            <a:r>
              <a:rPr lang="en-US" dirty="0" smtClean="0"/>
              <a:t>public void credit(double amt)</a:t>
            </a:r>
          </a:p>
          <a:p>
            <a:r>
              <a:rPr lang="en-US" dirty="0"/>
              <a:t>	</a:t>
            </a:r>
            <a:r>
              <a:rPr lang="en-US" dirty="0" smtClean="0"/>
              <a:t>	{ … }</a:t>
            </a:r>
          </a:p>
          <a:p>
            <a:r>
              <a:rPr lang="en-US" dirty="0"/>
              <a:t>	</a:t>
            </a:r>
            <a:r>
              <a:rPr lang="en-US" dirty="0" smtClean="0"/>
              <a:t>public void debit(double amt)</a:t>
            </a:r>
          </a:p>
          <a:p>
            <a:r>
              <a:rPr lang="en-US" dirty="0"/>
              <a:t>	</a:t>
            </a:r>
            <a:r>
              <a:rPr lang="en-US" dirty="0" smtClean="0"/>
              <a:t>	{ … }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451548" y="3290704"/>
            <a:ext cx="3742354" cy="387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26976" y="3873928"/>
            <a:ext cx="4359674" cy="273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644842" y="4058096"/>
            <a:ext cx="4841808" cy="2543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69865" y="4400694"/>
            <a:ext cx="5016785" cy="5601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477275" y="4950141"/>
            <a:ext cx="4104625" cy="1907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77275" y="5330371"/>
            <a:ext cx="4009375" cy="179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Map the following Student solution class to a C# class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760" y="3117163"/>
            <a:ext cx="3733800" cy="2501900"/>
          </a:xfrm>
        </p:spPr>
      </p:pic>
    </p:spTree>
    <p:extLst>
      <p:ext uri="{BB962C8B-B14F-4D97-AF65-F5344CB8AC3E}">
        <p14:creationId xmlns:p14="http://schemas.microsoft.com/office/powerpoint/2010/main" val="24756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816428" cy="34163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diagram on the right for example, in order to map the InterestAccount class, we will have to map the inheritance relationship too.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83" y="2660780"/>
            <a:ext cx="2381158" cy="33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Inheritance in C#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687475"/>
            <a:ext cx="2002658" cy="341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8135" y="3102963"/>
            <a:ext cx="5062604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class InterestAccount : BasicAccount</a:t>
            </a:r>
          </a:p>
          <a:p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private int interestRate;</a:t>
            </a:r>
          </a:p>
          <a:p>
            <a:r>
              <a:rPr lang="en-US" dirty="0"/>
              <a:t>	</a:t>
            </a:r>
            <a:r>
              <a:rPr lang="en-US" dirty="0" smtClean="0"/>
              <a:t>public void setRate(</a:t>
            </a:r>
            <a:r>
              <a:rPr lang="en-US" dirty="0" err="1" smtClean="0"/>
              <a:t>int</a:t>
            </a:r>
            <a:r>
              <a:rPr lang="en-US" dirty="0" smtClean="0"/>
              <a:t> rate)</a:t>
            </a:r>
          </a:p>
          <a:p>
            <a:r>
              <a:rPr lang="en-US" dirty="0"/>
              <a:t>	</a:t>
            </a:r>
            <a:r>
              <a:rPr lang="en-US" dirty="0" smtClean="0"/>
              <a:t>{ … }</a:t>
            </a:r>
          </a:p>
          <a:p>
            <a:endParaRPr lang="en-US" dirty="0"/>
          </a:p>
          <a:p>
            <a:r>
              <a:rPr lang="en-US" dirty="0" smtClean="0"/>
              <a:t>	public void payInterest()</a:t>
            </a:r>
          </a:p>
          <a:p>
            <a:r>
              <a:rPr lang="en-US" dirty="0"/>
              <a:t>	</a:t>
            </a:r>
            <a:r>
              <a:rPr lang="en-US" dirty="0" smtClean="0"/>
              <a:t>{ … }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10235682" y="2500609"/>
            <a:ext cx="1" cy="6770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385388" y="2500608"/>
            <a:ext cx="5850295" cy="14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385388" y="2509409"/>
            <a:ext cx="0" cy="15307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202024" y="4040155"/>
            <a:ext cx="2183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339943" y="3177611"/>
            <a:ext cx="1763486" cy="2187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38772" y="6464925"/>
            <a:ext cx="883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C#, we will use “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” to indicate inheritance relationship between two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Inheritance in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687475"/>
            <a:ext cx="2002658" cy="341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8135" y="3102963"/>
            <a:ext cx="5878532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Public class InterestAccount </a:t>
            </a:r>
            <a:r>
              <a:rPr lang="en-US" dirty="0" smtClean="0"/>
              <a:t>extends</a:t>
            </a:r>
            <a:r>
              <a:rPr lang="en-US" dirty="0" smtClean="0"/>
              <a:t> </a:t>
            </a:r>
            <a:r>
              <a:rPr lang="en-US" dirty="0" smtClean="0"/>
              <a:t>BasicAccount</a:t>
            </a:r>
          </a:p>
          <a:p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private int interestRate;</a:t>
            </a:r>
          </a:p>
          <a:p>
            <a:r>
              <a:rPr lang="en-US" dirty="0"/>
              <a:t>	</a:t>
            </a:r>
            <a:r>
              <a:rPr lang="en-US" dirty="0" smtClean="0"/>
              <a:t>public void setRate(</a:t>
            </a:r>
            <a:r>
              <a:rPr lang="en-US" dirty="0" err="1" smtClean="0"/>
              <a:t>int</a:t>
            </a:r>
            <a:r>
              <a:rPr lang="en-US" dirty="0" smtClean="0"/>
              <a:t> rate)</a:t>
            </a:r>
          </a:p>
          <a:p>
            <a:r>
              <a:rPr lang="en-US" dirty="0"/>
              <a:t>	</a:t>
            </a:r>
            <a:r>
              <a:rPr lang="en-US" dirty="0" smtClean="0"/>
              <a:t>{ … }</a:t>
            </a:r>
          </a:p>
          <a:p>
            <a:endParaRPr lang="en-US" dirty="0"/>
          </a:p>
          <a:p>
            <a:r>
              <a:rPr lang="en-US" dirty="0" smtClean="0"/>
              <a:t>	public void payInterest()</a:t>
            </a:r>
          </a:p>
          <a:p>
            <a:r>
              <a:rPr lang="en-US" dirty="0"/>
              <a:t>	</a:t>
            </a:r>
            <a:r>
              <a:rPr lang="en-US" dirty="0" smtClean="0"/>
              <a:t>{ … }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10894898" y="2500609"/>
            <a:ext cx="1" cy="6770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385390" y="2500608"/>
            <a:ext cx="6509508" cy="88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385388" y="2509409"/>
            <a:ext cx="0" cy="15307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202024" y="4040155"/>
            <a:ext cx="21833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339943" y="3177610"/>
            <a:ext cx="2557890" cy="2460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38772" y="6464925"/>
            <a:ext cx="984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Java, we will use “</a:t>
            </a:r>
            <a:r>
              <a:rPr lang="en-US" dirty="0" smtClean="0">
                <a:solidFill>
                  <a:srgbClr val="FF0000"/>
                </a:solidFill>
              </a:rPr>
              <a:t>extends</a:t>
            </a:r>
            <a:r>
              <a:rPr lang="en-US" dirty="0" smtClean="0"/>
              <a:t>” to indicate inheritance relationship between two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6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97138930"/>
                  </p:ext>
                </p:extLst>
              </p:nvPr>
            </p:nvGraphicFramePr>
            <p:xfrm>
              <a:off x="1155700" y="2328531"/>
              <a:ext cx="9196840" cy="43912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5700" y="2328531"/>
                <a:ext cx="9196840" cy="439124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5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155700" y="2328531"/>
              <a:ext cx="9196840" cy="43912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ontent Placeholder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1155700" y="2328531"/>
                <a:ext cx="9196840" cy="439124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8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associations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C#, association in a solution class diagrams can be viewed as “Navigability”.</a:t>
            </a:r>
          </a:p>
          <a:p>
            <a:r>
              <a:rPr lang="en-US" dirty="0" smtClean="0"/>
              <a:t>To handle the navigability from BasicAccount to Transaction, we need a reference to a list of Transaction declared in BasicAccount. Since the multiplicity is 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, we will use </a:t>
            </a:r>
            <a:r>
              <a:rPr lang="en-US" dirty="0" smtClean="0">
                <a:solidFill>
                  <a:srgbClr val="FF0000"/>
                </a:solidFill>
              </a:rPr>
              <a:t>Array Type in C#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0000"/>
                </a:solidFill>
              </a:rPr>
              <a:t>ArrayList in Java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4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37" y="3441539"/>
            <a:ext cx="4802002" cy="1279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Uni-directional (one to many) association (C#)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3659642" cy="34163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ublic class Bank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rivate string accountNumber;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rivate Transaction [] txList;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ublic double getBalance()</a:t>
            </a:r>
          </a:p>
          <a:p>
            <a:pPr marL="457200" lvl="1" indent="0">
              <a:buNone/>
            </a:pPr>
            <a:r>
              <a:rPr lang="en-US" dirty="0" smtClean="0"/>
              <a:t>{ … }</a:t>
            </a:r>
          </a:p>
          <a:p>
            <a:pPr marL="57150" indent="0">
              <a:buNone/>
            </a:pPr>
            <a:r>
              <a:rPr lang="en-US" dirty="0"/>
              <a:t>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366727" y="3965510"/>
            <a:ext cx="1642187" cy="93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08914" y="2444095"/>
            <a:ext cx="0" cy="15307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008915" y="2444095"/>
            <a:ext cx="3303036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9311951" y="2444095"/>
            <a:ext cx="1" cy="1232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168636" y="3676261"/>
            <a:ext cx="361281" cy="60649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6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pp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808164"/>
                  </p:ext>
                </p:extLst>
              </p:nvPr>
            </p:nvGraphicFramePr>
            <p:xfrm>
              <a:off x="429208" y="2304662"/>
              <a:ext cx="11402008" cy="445070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pp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208" y="2304662"/>
                <a:ext cx="11402008" cy="44507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11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37" y="3441539"/>
            <a:ext cx="4802002" cy="1279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Uni-directional (one to many) association (Java)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498" y="2603500"/>
            <a:ext cx="4404049" cy="34163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ublic class Bank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rivate string accountNumber;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rivate ArrayList&lt;Transaction&gt; [] txList;</a:t>
            </a:r>
          </a:p>
          <a:p>
            <a:pPr marL="457200" lvl="1" indent="0">
              <a:buNone/>
            </a:pPr>
            <a:r>
              <a:rPr lang="en-US" dirty="0"/>
              <a:t>p</a:t>
            </a:r>
            <a:r>
              <a:rPr lang="en-US" dirty="0" smtClean="0"/>
              <a:t>ublic double getBalance()</a:t>
            </a:r>
          </a:p>
          <a:p>
            <a:pPr marL="457200" lvl="1" indent="0">
              <a:buNone/>
            </a:pPr>
            <a:r>
              <a:rPr lang="en-US" dirty="0" smtClean="0"/>
              <a:t>{ … }</a:t>
            </a:r>
          </a:p>
          <a:p>
            <a:pPr marL="57150" indent="0">
              <a:buNone/>
            </a:pPr>
            <a:r>
              <a:rPr lang="en-US" dirty="0"/>
              <a:t>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1249" y="3965511"/>
            <a:ext cx="1147665" cy="93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08914" y="2444095"/>
            <a:ext cx="0" cy="15307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008915" y="2444095"/>
            <a:ext cx="3303036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9311951" y="2444095"/>
            <a:ext cx="1" cy="1232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168636" y="3676261"/>
            <a:ext cx="361281" cy="60649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Bi-directional (one to many)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Uni-directional association navigate only from the Bank object.</a:t>
            </a:r>
          </a:p>
          <a:p>
            <a:r>
              <a:rPr lang="en-US" dirty="0" smtClean="0"/>
              <a:t>To find out which account the Transaction object belongs to, we got to use Bi-directional association.</a:t>
            </a:r>
          </a:p>
          <a:p>
            <a:r>
              <a:rPr lang="en-US" dirty="0" smtClean="0"/>
              <a:t>For this to work, we will have to declare a reference to each other in each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1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Bi-directional (one to many) association (C#)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2715208"/>
            <a:ext cx="4070189" cy="200608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ublic class Bank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private string accountNumber;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private </a:t>
            </a:r>
            <a:r>
              <a:rPr lang="en-US" dirty="0" smtClean="0">
                <a:solidFill>
                  <a:srgbClr val="FF0000"/>
                </a:solidFill>
              </a:rPr>
              <a:t>Transaction [] txList;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37" y="3441539"/>
            <a:ext cx="4802002" cy="127975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5865687" y="3858205"/>
            <a:ext cx="1" cy="12363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865688" y="5075854"/>
            <a:ext cx="3530239" cy="186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395927" y="4217437"/>
            <a:ext cx="1" cy="86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168636" y="3676261"/>
            <a:ext cx="361281" cy="4758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154953" y="4721290"/>
            <a:ext cx="4070189" cy="21367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400" dirty="0" smtClean="0"/>
              <a:t>public class Transaction</a:t>
            </a:r>
          </a:p>
          <a:p>
            <a:pPr marL="0" indent="0">
              <a:buFont typeface="Wingdings 3" charset="2"/>
              <a:buNone/>
            </a:pPr>
            <a:r>
              <a:rPr lang="en-US" sz="1400" dirty="0" smtClean="0"/>
              <a:t>{</a:t>
            </a:r>
          </a:p>
          <a:p>
            <a:pPr marL="0" indent="0">
              <a:buFont typeface="Wingdings 3" charset="2"/>
              <a:buNone/>
            </a:pPr>
            <a:r>
              <a:rPr lang="en-US" sz="1400" dirty="0" smtClean="0"/>
              <a:t>	private int txID;</a:t>
            </a:r>
          </a:p>
          <a:p>
            <a:pPr marL="0" indent="0">
              <a:buFont typeface="Wingdings 3" charset="2"/>
              <a:buNone/>
            </a:pPr>
            <a:r>
              <a:rPr lang="en-US" sz="1400" dirty="0" smtClean="0"/>
              <a:t>	…</a:t>
            </a:r>
          </a:p>
          <a:p>
            <a:pPr marL="0" indent="0">
              <a:buFont typeface="Wingdings 3" charset="2"/>
              <a:buNone/>
            </a:pPr>
            <a:r>
              <a:rPr lang="en-US" sz="1400" dirty="0" smtClean="0"/>
              <a:t>	private </a:t>
            </a:r>
            <a:r>
              <a:rPr lang="en-US" sz="1400" dirty="0" smtClean="0">
                <a:solidFill>
                  <a:srgbClr val="00B050"/>
                </a:solidFill>
              </a:rPr>
              <a:t>Bank Bnk;</a:t>
            </a:r>
          </a:p>
          <a:p>
            <a:pPr marL="0" indent="0">
              <a:buFont typeface="Wingdings 3" charset="2"/>
              <a:buNone/>
            </a:pPr>
            <a:r>
              <a:rPr lang="en-US" sz="1400" dirty="0" smtClean="0"/>
              <a:t>}</a:t>
            </a:r>
            <a:endParaRPr lang="en-US" sz="1400" dirty="0" smtClean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603256" y="3848875"/>
            <a:ext cx="1262432" cy="93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36555" y="6261444"/>
            <a:ext cx="8186751" cy="872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1523306" y="3032449"/>
            <a:ext cx="0" cy="32377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8108302" y="3023118"/>
            <a:ext cx="3415004" cy="93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108301" y="3032449"/>
            <a:ext cx="0" cy="6438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068555" y="3718249"/>
            <a:ext cx="361281" cy="47586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9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Bi-directional (one to many) association (Java)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3" y="2715208"/>
            <a:ext cx="4070189" cy="200608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ublic class Bank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private string accountNumber;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private </a:t>
            </a:r>
            <a:r>
              <a:rPr lang="en-US" dirty="0" smtClean="0">
                <a:solidFill>
                  <a:srgbClr val="FF0000"/>
                </a:solidFill>
              </a:rPr>
              <a:t>ArrayList&lt;Transaction&gt; txList;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37" y="3441539"/>
            <a:ext cx="4802002" cy="127975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5865687" y="3858205"/>
            <a:ext cx="1" cy="12363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865688" y="5075854"/>
            <a:ext cx="3530239" cy="186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395927" y="4217437"/>
            <a:ext cx="1" cy="86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168636" y="3676261"/>
            <a:ext cx="361281" cy="4758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154953" y="4721290"/>
            <a:ext cx="4070189" cy="21367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400" dirty="0" smtClean="0"/>
              <a:t>public class Transaction</a:t>
            </a:r>
          </a:p>
          <a:p>
            <a:pPr marL="0" indent="0">
              <a:buFont typeface="Wingdings 3" charset="2"/>
              <a:buNone/>
            </a:pPr>
            <a:r>
              <a:rPr lang="en-US" sz="1400" dirty="0" smtClean="0"/>
              <a:t>{</a:t>
            </a:r>
          </a:p>
          <a:p>
            <a:pPr marL="0" indent="0">
              <a:buFont typeface="Wingdings 3" charset="2"/>
              <a:buNone/>
            </a:pPr>
            <a:r>
              <a:rPr lang="en-US" sz="1400" dirty="0" smtClean="0"/>
              <a:t>	private int txID;</a:t>
            </a:r>
          </a:p>
          <a:p>
            <a:pPr marL="0" indent="0">
              <a:buFont typeface="Wingdings 3" charset="2"/>
              <a:buNone/>
            </a:pPr>
            <a:r>
              <a:rPr lang="en-US" sz="1400" dirty="0" smtClean="0"/>
              <a:t>	…</a:t>
            </a:r>
          </a:p>
          <a:p>
            <a:pPr marL="0" indent="0">
              <a:buFont typeface="Wingdings 3" charset="2"/>
              <a:buNone/>
            </a:pPr>
            <a:r>
              <a:rPr lang="en-US" sz="1400" dirty="0" smtClean="0"/>
              <a:t>	private </a:t>
            </a:r>
            <a:r>
              <a:rPr lang="en-US" sz="1400" dirty="0" smtClean="0">
                <a:solidFill>
                  <a:srgbClr val="00B050"/>
                </a:solidFill>
              </a:rPr>
              <a:t>Bank Bnk;</a:t>
            </a:r>
          </a:p>
          <a:p>
            <a:pPr marL="0" indent="0">
              <a:buFont typeface="Wingdings 3" charset="2"/>
              <a:buNone/>
            </a:pPr>
            <a:r>
              <a:rPr lang="en-US" sz="1400" dirty="0" smtClean="0"/>
              <a:t>}</a:t>
            </a:r>
            <a:endParaRPr lang="en-US" sz="1400" dirty="0" smtClean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057192" y="3848875"/>
            <a:ext cx="808496" cy="93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36555" y="6261444"/>
            <a:ext cx="8186751" cy="872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1523306" y="3032449"/>
            <a:ext cx="0" cy="32377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8108302" y="3023118"/>
            <a:ext cx="3415004" cy="93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108301" y="3032449"/>
            <a:ext cx="0" cy="6438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068555" y="3718249"/>
            <a:ext cx="361281" cy="47586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2.0: Construct a class diagram using the code given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933479" cy="456941"/>
          </a:xfrm>
        </p:spPr>
        <p:txBody>
          <a:bodyPr/>
          <a:lstStyle/>
          <a:p>
            <a:r>
              <a:rPr lang="en-US" dirty="0" smtClean="0"/>
              <a:t>Java code: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54952" y="3060441"/>
            <a:ext cx="4611365" cy="22580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ublic class Lecturer extends Staff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private ArrayList &lt;Module&gt; modList;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75295" y="3060441"/>
            <a:ext cx="4611365" cy="22580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ublic class Module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private String moduleCode;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private Lecturertutor;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public boolean computeGrade() { … 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66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2.1: Construct a class diagram using the code given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933479" cy="456941"/>
          </a:xfrm>
        </p:spPr>
        <p:txBody>
          <a:bodyPr/>
          <a:lstStyle/>
          <a:p>
            <a:r>
              <a:rPr lang="en-US" dirty="0" smtClean="0"/>
              <a:t>C# code: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54952" y="3060441"/>
            <a:ext cx="4611365" cy="22580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public class Lecturer : Staff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private Module [ ] moduList;</a:t>
            </a:r>
          </a:p>
          <a:p>
            <a:pPr marL="0" indent="0">
              <a:buNone/>
            </a:pPr>
            <a:r>
              <a:rPr lang="en-US" dirty="0"/>
              <a:t>….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75295" y="3060441"/>
            <a:ext cx="4738885" cy="22580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public class Module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	private </a:t>
            </a:r>
            <a:r>
              <a:rPr lang="en-US" dirty="0"/>
              <a:t>string moduleCode;</a:t>
            </a:r>
          </a:p>
          <a:p>
            <a:pPr marL="0" indent="0">
              <a:buNone/>
            </a:pPr>
            <a:r>
              <a:rPr lang="en-US" dirty="0" smtClean="0"/>
              <a:t>	private </a:t>
            </a:r>
            <a:r>
              <a:rPr lang="en-US" dirty="0"/>
              <a:t>Lecturer tutor;</a:t>
            </a:r>
          </a:p>
          <a:p>
            <a:pPr marL="0" indent="0">
              <a:buNone/>
            </a:pPr>
            <a:r>
              <a:rPr lang="en-US" dirty="0" smtClean="0"/>
              <a:t>	public </a:t>
            </a:r>
            <a:r>
              <a:rPr lang="en-US" dirty="0"/>
              <a:t>boolean computeGrade</a:t>
            </a:r>
            <a:r>
              <a:rPr lang="en-US" dirty="0" smtClean="0"/>
              <a:t>() {… 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smtClean="0"/>
              <a:t>	….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pp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0729423"/>
                  </p:ext>
                </p:extLst>
              </p:nvPr>
            </p:nvGraphicFramePr>
            <p:xfrm>
              <a:off x="503853" y="2071395"/>
              <a:ext cx="11196735" cy="478660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App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503853" y="2071395"/>
                <a:ext cx="11196735" cy="47866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design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various design models such as:</a:t>
            </a:r>
          </a:p>
          <a:p>
            <a:pPr lvl="1">
              <a:lnSpc>
                <a:spcPct val="250000"/>
              </a:lnSpc>
            </a:pPr>
            <a:r>
              <a:rPr lang="en-US" dirty="0" smtClean="0"/>
              <a:t>Use Case Diagram &amp; Description</a:t>
            </a:r>
          </a:p>
          <a:p>
            <a:pPr lvl="1">
              <a:lnSpc>
                <a:spcPct val="250000"/>
              </a:lnSpc>
            </a:pPr>
            <a:r>
              <a:rPr lang="en-US" dirty="0" smtClean="0"/>
              <a:t>Domain Class Diagram</a:t>
            </a:r>
          </a:p>
          <a:p>
            <a:pPr lvl="1">
              <a:lnSpc>
                <a:spcPct val="250000"/>
              </a:lnSpc>
            </a:pPr>
            <a:r>
              <a:rPr lang="en-US" dirty="0" smtClean="0"/>
              <a:t>Sequence Diagram</a:t>
            </a:r>
          </a:p>
          <a:p>
            <a:pPr lvl="1">
              <a:lnSpc>
                <a:spcPct val="250000"/>
              </a:lnSpc>
            </a:pPr>
            <a:r>
              <a:rPr lang="en-US" dirty="0" smtClean="0"/>
              <a:t>Solution Class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8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2" y="3990029"/>
            <a:ext cx="4472698" cy="19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Use Case Model and Description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the system functional requirements and the various scenarios and process of each of the system functions.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52" y="4212716"/>
            <a:ext cx="4085491" cy="1550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34736" y="6108738"/>
            <a:ext cx="2087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Example: Use Case Diagram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269671" y="6108738"/>
            <a:ext cx="20986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Example: Use Case Description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880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Use Case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3.03_A Use Case Diagram for an AT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90888" y="2603500"/>
            <a:ext cx="4554537" cy="3416300"/>
          </a:xfrm>
        </p:spPr>
      </p:pic>
      <p:sp>
        <p:nvSpPr>
          <p:cNvPr id="8" name="TextBox 7"/>
          <p:cNvSpPr txBox="1"/>
          <p:nvPr/>
        </p:nvSpPr>
        <p:spPr>
          <a:xfrm>
            <a:off x="10352540" y="6611779"/>
            <a:ext cx="1888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smtClean="0">
                <a:hlinkClick r:id="rId6"/>
              </a:rPr>
              <a:t>rmb1905 (YouTube)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6504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80" y="4119961"/>
            <a:ext cx="3917560" cy="1117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Domain Model (Domain Class Diagram)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the system domain objects that the system wants to track and their relations.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15812" y="34896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6880" y="6262398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Example: Domain Class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2.03_Use Case  Class Diagram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6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0888" y="2603500"/>
            <a:ext cx="4554537" cy="3416300"/>
          </a:xfrm>
        </p:spPr>
      </p:pic>
      <p:sp>
        <p:nvSpPr>
          <p:cNvPr id="8" name="TextBox 7"/>
          <p:cNvSpPr txBox="1"/>
          <p:nvPr/>
        </p:nvSpPr>
        <p:spPr>
          <a:xfrm>
            <a:off x="10352540" y="6611779"/>
            <a:ext cx="1888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 smtClean="0">
                <a:hlinkClick r:id="rId5"/>
              </a:rPr>
              <a:t>rmb1905 (YouTube)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750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webextension1.xml><?xml version="1.0" encoding="utf-8"?>
<we:webextension xmlns:we="http://schemas.microsoft.com/office/webextensions/webextension/2010/11" id="{BFF3D7C4-2DB2-49EC-B44D-E1D73BA49452}">
  <we:reference id="wa104238076" version="1.6.0.0" store="en-US" storeType="OMEX"/>
  <we:alternateReferences>
    <we:reference id="WA104238076" version="1.6.0.0" store="WA104238076" storeType="OMEX"/>
  </we:alternateReferences>
  <we:properties>
    <we:property name="__labs__" value="{&quot;configuration&quot;:{&quot;appVersion&quot;:{&quot;major&quot;:0,&quot;minor&quot;:1},&quot;components&quot;:[{&quot;name&quot;:&quot;Choice Question&quot;,&quot;question&quot;:{&quot;text/html&quot;:&quot;&lt;p&gt;Which of the following is a&amp;nbsp;Use Case Diagram?&lt;/p&gt;\n&quot;,&quot;text/plain&quot;:&quot;Which of the following is a Use Case Diagram?&quot;},&quot;type&quot;:&quot;Labs.Components.ChoiceComponent&quot;,&quot;timeLimit&quot;:0,&quot;maxAttempts&quot;:0,&quot;choices&quot;:[{&quot;id&quot;:&quot;0&quot;,&quot;content&quot;:{&quot;text/html&quot;:&quot;&lt;p&gt;&lt;img src=\&quot;data:image/png;base64,iVBORw0KGgoAAAANSUhEUgAAAwMAAAFYCAYAAAAP9CA+AAAAAXNSR0IArs4c6QAAAARnQU1BAACxjwv8YQUAAAAJcEhZcwAADsQAAA7EAZUrDhsAADu+SURBVHhe7d2xj9xmevhxzi9bCDggu66SIsnKf4HlKgZOwN41aW4ByZ062X+BpU6pfMYVViepStLEdpGDrrIN7AG5BMGdsALOQQrbCK72rpHmKs8GOEABFtjffCk+8rv07A45szPkS34/ADEkZ4bDlxwOn+d9X3ImZzNFSycnJ8X29nY11c4q7z0+Pi52d3erqXa6WmfL25zlbc7yNmd5m7O8zVne5ixvc5a3Ocvb3KLy/r/qUZIkSdLImAxIkiRJI2UyIEmSJI2UyYAkSZI0UiYDkiRJ0kiZDEiSJEkjZTIgSZIkjZTJgCRJkjRSJgOSJEnSSJkMSJIkSSNlMiBJkiSN1GQ6nZ5V4703W9diZ2enmho+yztslnfYLO+wWd5hs7zDZnnPm5zNVOONnZycFNvb29VUO6u89/j4uNjd3a2m2ulqnS1vc5a3OcvbnOVtzvI2Z3mbs7zNWd7mLG9zi8prNyFJkiRppEwGJEmSpJEyGZAy9bvf/a746U9/Wkwmk1YD/QbnzW8yrPLe69evz53fZOhqnS1v88HyNh8sb/NhDOXld5zfc6krXjPQgOVtzvI2t0p5//7v/754+PBhOf7++++Xj5KkvDx79uxVIsBv+f379z3/NmR5m1tUXpOBBixvc5a3uWXLGy0CnDh+/vOfV3MlSbnit/yDDz4oDg4Oip/97GfV3HY8/zZnec+zm5CUqZ/85CfVmCQpZ1Gx8/z58/JR2iSTASkz1B6RCJgMSNJw8JtuMqAumAxIkiRJI2UyIEmSJI2UyYAkSZI0UiYDkiRJ0kiZDEiSzjk6OiovVP/qq6+qOUXx8ccfl/MuGtLXzMOyeI5lX4Zb5/K6t99+u3z0z5gkab1MBiRJ53Cbw48++qh4/PhxNecl/paG4be//W35fEzH39WQDDx69Kh8rGOZDJclA7zv9u3b5b2033vvvfLxnXfeKd59993qFcshEfHuW5I032T2w9z6T8ckdefOnTvFtWvXyoBMumrT6bR4/fXXi08//bT8c7vvvvuu2NnZqZ59iaCeGvt6rT0B9/Xr18tlfPbZZ9Xcl8tk/o0bN8r3XhSY87n8mR4JQCB54D0kCvxbK3+cw7ICz7N8ls04r2F6b2+vnMf4kydPyvUhuWF+vI/XgnmxTF7Pc0x/8sknZdlv3bpVPpdO17eJtCqOtxcvXhRPnz6t5kgbcraE2Y9lNdbeKu+d/UBXY+11tc6WtznL28wskCoHaR0++uijszfeeKMcnwXJZ48ePSrHU7OAvXyujnk8t729fTZLIqq5Z+Uy7t69Wz4/S2KruT/E596+fbua+iGWwZCaBfzlOs+Sl/Jz33vvvXIdZklDOf7NN9+Un8s085G+loFx5oH1Y5msC6/nkeNtlgCU0zx6/Gkd+F7dvHmzmmrP829zlvc8uwlJkl6h9vzevXvlODX01Kq3xfvSrkKMp7X9F+F1tHjRQnD//v2yJn52Equefbnczz//vJp6Wbs/C/bLrkXRFYj1j5YL5lPDz3wemQ+WzTivZeBzmRdYFi0J8RqWxXg6LUlDYTIgSSoRBBNgE0SD4JtuQm2D3zQZYHnT6bRRn/3o1sP1CFwvQFelSAzAMpgfyyYwZ13pssNzJApcX8BjzKtj+azT8fFxeYEyw9dff30u6ah3RQLrhphvQiBpKEwGJEklguuTk5PitddeKyaTSTkwHcF3UxE4E2BTwx7JRVME8dTC894vv/yyXC8SFdBqEdcjEPRHKwbvoZWAQJ6LmCnDvPWOoJ+k4iy5APr9998vEwXUE4F5vGZA0lCYDEiSykCYbjl000mDZIJx5keg3BStAwTxDBGwX4ZgP+2qEyKxiM+PrkLUzLN+8TyiKxDPkRBctrxIONKhTYCffq4k5cxkQJJU1qJTq17vWkPQ+8Ybb7RuHYiuQgToTWraeQ3dg/h/gWgFoBafbj/U4scyCNjv3r1bvi5NMmh94LWRNNCiwfsC0zzHwPvpHhSvZTxtveC1kjQWJgOSpDIAp3Z8HoLuCNBBYD6vZpx5adBOQpAG7Dx/Ue078wn+SUh4H12USEyo/eez04SCwJ1AntcFEg9ey+t4Ly0a0Z2I18VzfAatFSQ4LJ/PpXtRJDtM71W3H0V9GvVpScrZZPYD2fp/Buo1Lm2s8l4u+OJEsYyu1tnyNmd5m+Fe1PB/BjRWJC0E9W1bK6Q+47f99PS0ODw8rOa04/m3Oct7ni0DkqQskABwHUDT6xAkSYuZDEiSskAyQM0YFwh7Aa8kXQ2TAUlSFuIOQCYCknR1TAYkSZKkkTIZkCRJkkbKZECSJEkaqcl0Om19a9GucF/pi+5RPUSWd9iWLe/+/n6xtbXlrUU7xAWs6WN49uxZNfa9+j3p63/qVZ+WNE5xa9GDg4NqzuZ4/h22ReX1fwYasLzNWd7mli2v/zOwGQT6abBPoF8P/uvmBfaL3oN4H4kD4yYI0vj4PwPtWN7mFpXXZKABy9uc5W1u2fKaDKxHBP8XBf0E6Gkt/7JBe33Z8ZkxnorPXPazJOXDZKAdy9vcovJ6zYCk0eI2lQyTyaQ8EX/wwQfl/Pfff78cqCuJgeQrXs+wbHAegX0MLItlM8TnMMTyWSfWLdZxXqIiSdKyTAYkjUoE/wwE2gxp8J8G/V2IJKGeIERyUE8MTA4kSaswGZA0eBHcRwJQr/nvMvhvIk0O6olBDCYFkqRlmAxIGqw0AYgkIIfg/zL1xIABkRTkWi5JUjdMBiQNTpoEpK0AQwuUSQzS5ACUmbKbFEiSmjAZkDQY9SQg91aANtKkgPFICuxCJEm6jMmApOxdlASMUT0pIBGw+5Ak6SImA5KyZRJwsUgK2CbRUmArgSSpzmRAUpYI+glwCXRJBEwCLhYtBYgLjSVJgsmApKzUWwMIck0EFouWArYZrQNsQ1sJJEkmA5KykbYG2CVoOWwzkgK2odcSSJJMBiT1XlwEm7YGaHlpK0FcSyBJGqfJdDo9q8Z7b7auxc7OTjU1fJZ32JYt7/7+frG1tTWagDhaA+C1AVcvEi1Ei4GkzeM4PD09LQ4ODqo5m+P5d9gWlXdyRlt7SycnJ8X29nY11c4q7z0+Pi52d3erqXa6WmfL25zlbSYN3IYuEoGoydZ6kBCwnXk04ZK6EcnA4eFhNacdz7/NWd7z7CYkqZdMBDYntjGPbHOTAUkaD5MBSb0TiYDXB2wW2zquIzAhkKRxMBmQ1CtpImBAunlscxMCSRoPkwFJvWEi0A8mBJI0HiYDknohLmKl37oBaPfYB15DIEnDZzIgqXNxe0svFu6X9KJiSdIwmQxI6lwEm3RNUb9Echa3tJUkDYvJgKRO0QWFloGohVb/kKSxj+wuJEnDYzIgqTNxnQDBpolAf5EEeEGxJA2TyYCkzhBckgQYYPYf+8jrByRpeEwGJHWC4JKWAa8TyMfe3l75aPImScNhMiBp46J7EDXNdg/KB0lAdBeSJA2DyYCkjYtg0tuI5idaBWwdkKRhmEyn07NqvPdm61rs7OxUU8NneYdt2fLu7+8XW1tb2QbStAr4nwJ5IxEgoTs7y+b0IfUev4unp6fFwcFBNWdzPP8O26LyTmY/5q1/zU9OTort7e1qqp1V3nt8fFzs7u5WU+10tc6WtznL20zc7z3XQJr1JyHwVqJ5m0wmZZchWwikqxHJwOHhYTWnHc+/zVne8+wmJGmjSAS8ViB/XjsgScNgMiBpY0gE4B2EhsOWAUnKm8mApI3xDkLDQRLAfnz27Fk1R5KUI5MBSRsTLQMaBv53wH0qSXkzGZC0EXYRGp5o4bGrkCTly2RA0kbYRWh43JeSlD+TAUnS0ryrkCTlzWRA0kbQTYg+5jkhyD06Oqqmrg7dauxaI0nqA5MBSWsX1wvk1q2EgH0dycA777xTDkMQ+9QLiSUpTyYDktYu12RgEf7i/fPPPy9bEObdYpN5T548KRMKhq+++qp65nvMi+dZzieffFIuNxcmA5KUN5MBSVoCwfvrr79e/Pa3vy3Ozs6K9957r3j33XerZ4vi7bffLud99913ZSvA/fv3i88++6x87uOPPy4H3Lt3r3yOR5bz6NGj8r2SJG2CyYAkLYHg/datW8Xjx4/L7kTUjBPgRwsAgT/zeI5xkoaLfPnll+VreC3Ly62W3bsKSVK+TAYkrR3dZYYWMB4fHxe3b9+upopiZ2envECaRICBcebFczdu3CjH63gu3Ta5drvxn4glKU+To6Ojs2p8UKhdC1988UU1VhRvvfXWq0HK0Z07d4pr165dWtPcJ9R2R6CYyzqHyWRSrvO8RIYgntr8eiBPgkCff4L5NKCPC4ZpPWCbgMd0PPC5tBZclED0zU9/+tPyMbf9K/UJx9GLFy+Kp0+fVnOkzZic0Um1pZOTk2J7e7uaameV91ITt7u7W039UJxM03te10/i6cmZ57hH9rwTfaqv5b1MV+tseZtbtrw5BF4RCNePxSElA8wj8Ke7UHjttdeKTz/9tBzn+oFvvvmmHMebb75ZflfYLk2SgSV+mjtjMiCtjuPo9PS0ODw8rOa04/m3Oct73iC6CcXJlcCDgQCfkxInUx7TIebFyZ2DjyFNEiS1F8chgSzHVByLTRLuPvv666/Llo10ADX9cacgUF5+qCkrNfpcOMzz4JHp6DYkSVJfZJ8MEHykgQfBPvMuCz54Lk0QCGJYRlozJ6mZixKAOBYZcvuzscB6U9MfZYoBJAPcLYjWAYJ8uvVEpQLTjEfFQ9xRKLr9XL9+vRzq4yG37UVZc93HkjR6sxN2a9PptBprb5X3cn1DanZSph29fFzVZcvqS3nb6GqdLW9zy5Z3FlyWQ5c4TlgHjpk4bi47DuP4GotZ8H82C5DLxzALls8ePXpUTQ3LVf0OS2PGb+rNmzerqfY8/zZnec/LtmWA2saohbyKGn2WwbJY5lUsTxoajgtq/2kF4DgBx8zsd6R8zuPme7QMsG24boBuRTxyh6G4iFiSpL7IMhkg6LjKRCCwLBMC6XscBwzzEgC6wDQ9Tugqg+hGMwbRdYbtxIVbR0dHg7xmIPZp7GNJUl6ySwY48RCUcOJZR8DOMiMhkMaongAwLJMApMaYDIA7DcX2HOrFwyYDkpS37JKBCNIJStYlgp1lgh4pRxGw1hMAjrPoBiTNQzcoEwFJyldWyQB/HkYtFEHKukXrwNhqMjUeTRKAqwzy4piSJEn9kVUyEP8qvIlayvgMkwENCd/neQkAwzoSgHk8poaDfcnA90eSlKfsWgY22RxtTaaGIE0ALvsvgHWLzzAZGI74fbSbkCTlK5tkIAKILmqgnj9/Xo1J+ehDAlBH0Bj/4KthMBGQpLxldwHxJkWwZDKgXPCdTf8LoA8JQIpbbUZLhfLGfmToooJGknR1smsZsBZKOq+eAKBPCUDKJGA47CIkScMw4e+Nq/Fee/jwYTkQ4GwSAdaDBw/KYdNm+2aw9yafx/I2s7+/X7ZWEfCnARm17jkE26wj673pY1lXh8oZElC+d+u8zbM0JhxTp6enxcHBQTVnczz/DtvC8s5OyK3NFlqNtbfse2eBD5FDNbU5fOYsEaim2ltlWx0dHVVj7XWxj2B5m2tbXo6BOA5iYDpHOa+7zs5mSUC5D2eJQDVH0qo4rm7evFlNtef5tznLe57XDEg9Ft18ogtQ2hIwO36z7XYzSwRelUX5oWWA7yCDJClv2SUDce3AJsRnzTL18lHahHkJAMFz/BnYEAKwSGJyTWbGjK4M4DspScpfNslABA0mAxoivmvzEgCGaAEYWi1stA6YEOSD7ykD+85WAUkaBrsJXYL7oXvC07rwJ3qRAFDbOi8BGHKgHGXzfwfywXeU30QTOEkajqySgXv37pUno020DqQ1YNJVigTgzp07o0sA6ig3x5nBZf+xj/xNlKThyS4ZwCaSAYI02DKgq0Aglf4XAAEV3+cxJgApys22YJuMdRvkgN/c+N76myhJw5JdN6FNBA6c+KwB06r4jqYJAPhORQIQye3YsS0IMGMbqV/4LeR7bPcgSRqm7JKBOBmtM3Bg2Z74tAy+MwzzEgDuBuR3ar7446q4U436I/0eS5KGJ8sLiNcZOLBMWwXURj0BYDABaI9tFrXQ6of4PeR7bPcgSRqmLJMBTkrrCBw88ampSAD4e+80AeC7E92A1A7bLI5rt1/32AfsC/aJv4eSNFxZJgPgREXgxcmKGlkel8WyYhme+HQRvifxXYkE4MGDB+cSAL87q2EbcgyybRlXN9j2keC6HyRp2LJNBkDgFbX41OpHzX5TnOTipBfL8sSnFN8nvhP1LkAMJAAkAyYAV4vtbULQnfhNNBGQpHHIOhlABPGcuBBJQSQG9YGTG0M9uIukQorvCd8Rvkf1BCC+Q1ofti/bm23PPtBmpN93v+OSNA6T6XR6Vo333mxdyz7al3n+/Hnx8OHD8vEy1Oimj33UpLxD0nV5+d4whHV/R5Yt7/7+frG1tVUmsENHQEpwSqJOgGrCvj5RgWIiIHWDY/D09LQ4ODio5myO8cawLSrv5IyqzpZOTk6K7e3taqqdVd57fHxc7O7uVlOLcWIDwQQH2C9+8Ytyum1AkUt5U12tc27lJej5j//4j1fJI4EQmgZDXZQ3asrHkAyA4zgtswnB1YqECyYCUnciGTg8PKzmtJPb+Rddvdfynpd9N6HLEDSkgUN9WuNEsMOPbnQVA0GQXYD6iWOWfcMj+839c3XYliYCkjRug04GpBBB/rwEgCZZg6D+i2uD2H8kBdHyp+WwDdmWbNPYrh4HkjQ+JgMarHoCEIEPCQCBpYFPfthn7LvoOuQ+bC+OifT6AAYTAkkaJ5MBDUoENvUEgAAyugEpb2m3IfavrQTN8N1PWwPqxwPjJgSSND4mA8oegQt3AbosAfBakeFh/zKAIJdB83EMcFykrQHzxLESr5UkDZ/JgLJEoELgEgkAyQBBTlrjaQIwfOxjEgL2O98Jvg+2FHwvPUbSY+MybE+2q8mVJI2DyYCykSYAaXcHBu6hy3OLAh0NE/s9gli+J9FSMNakII6TNklAKhIsSdLwmQyo9yKwqScAEeC0CXI0XNFKwPeC78fYkoI4FlZJAlIeV5I0DiYD6iUCEYK4NLAxAVBTfD8iKUCaFAwtMaCscZxcRRIgSRoXkwH1xuPHj88lADAB0Cr4ztBawIBICtLkIEdxPFyULEuS1JTJgDqVBjUkA4ighgDOwEZXIboQpYlB2o2o74lBepxc1ArgsSJJWobJgDYuDWzSoObo6MgEQGtFUpBeW1BPDPhOpslBVwlCHCOxTulxEglAV60AfU6aJEntTWYnlLNqvLGTk5Nie3u7mmrn17/+dfGjH/2ommrnj3/8Y/EXf/EX1VRznERPT0+LX/ziF9Wcdv70pz8tvc5vvvnm0tvq+Pi42N3drabaWWUfreO9EbSwLwJBTQRnGFJ5m1i2vASIiEBWVyOC/2fPnv0g4I3v6N7e3qvxUJ9uIj4rzPtMsOz4zGU+56qxjnz/OHZN2qWrxbFFrHJ4eFjNaaeL8xHGdP7FEMs7mU6nrZOBVezs7FRj48AtL5fFe3PeXtz7P33EgwcPips3b5ZDXe7lbWvZ8u7v7xdbW1smAxsQQTvBekwvMi9oX/S+CPpDX4L/eUgCopXChEC6OpEMHBwcVHM2x/PvsC0qry0DDdgy0Bz797/+679+0AKARYGDmXoztgx0qx7Y16cjcUilgT4i0O9rwL8I30HKbUIgXR1bBtqxvM0tKu/Gk4Eudl6XB1gX5cUm15mggGGZBCDlwdmMyYD6IBICvoe5JjVSn5gMtGN5m1tUXi8g1tII9OOCy+g2QDcg8kues8ZQGq5IRiMpkCTlyWRArRDgc/KPO5yQADBEAkAyIGkcIiFIWwUlSXkxGdBC9QQAaQJgC4A0TnQPIiGgZYDfCElSfkwGNFcE+fMSAE7+JgCSQELAb4MJgSTlyWRAr0QCwO2nSACiG5AJgKTL8NsQCYG/E5KUF5OBkYsEIP2XU/r9E/xHNyBJWiQSAn5D/N2QpHyYDIzQvASAk3gkACQD3ipQUltpQuAdhiQpDyYDIxHN9/UEgCFaAEwAJK2K3xIqFvw9kaQ8mAwMWJoAcGHfvASAQZKukomAJOXDZGCACPC5CNgEQJIkSZcxGRgIAvz0vwDo928CIEmSpMuYDGSsngAgEgCSARMASZIkXWZydHR0Vo0P1p07d8rHp0+flo85e/z48bnHt956qxzu3btXTmv4+D5fu3atvEhTyomtlNLFqNx78eLFIGIV5WVyRjVySycnJ8X29nY11c4q7z0+Pi52d3erqeY4wE5PT4vDw8NqTjtdlzdOnlH7D1oALjupdrXOXexfjKm8fJ9hMqCcxD8Uc3Gx313ph7qMVTz/NjfE8tpNqKcI9Kn9v+i/AKxdk5QTkgB+w/yXYknqF5OBHuEEyRAJAMlAPQHwln2ScsVvGL9p/L6ZEEhSP5gMdOyyPwM7OjoyAZA0KCYEktQvJgMd8M/AJI2ZCYEk9YfJwAaZAEjSSyYEktQPJgNr9vDhwzL4j25AJgCS9BK/f3SD5LeRFlNJ0uaZDKwZyQBMACTph7hBAgkBlSYmBJK0eSYDazadTsuTnQmAJM0X/ztAQiBJ2qxRJAN7e3vF8+fPqylJUt+YEEhSN0aRDDx79qx8tAlakvqJrkIkBPxO+1stSZsz+GQgPbF4gpGk/oqEwP9WkaTNGXwywF0q8ODBg1fjkqR+MhGQpM0adDLARbu0BkRfVHghryRJkvTSZDqdnlXjvcedeXZ2dqqpxXjtzZs3i4ODg3Ka23wysJwctC1v7ixvM/v7+8XW1ta5JFeSlDcunj89PX0Vs2yS599hW1TeyRk3v2/p5OSk2N7erqbaWeW9x8fHxe7ubjV1ubhndfQ/jc/lz7+453+bFoIcylvX1Tpb3uaWLW/cbcVkQJKGI5KBw8PDak47nn+bs7znDbKbUFw0TNBf73/KPP/+XpLywm+2v9uSdPUGmQwQ7JMEzDtxMI/nvJhYkvLBLaL53faucJJ0tQaXDBDsR6vARfgTMljLJEl5iC6f0QVUknQ1BpUMcIKg5mhe96AUSUB0F/KkIkl5iEoeW3Yl6eoMKhngBHFR96C6eI0nFUnKA7/vtBBQiRMX0kuSVjOYZKBJ96A6Xst77C4kSXkgIYjfbhMCSVrdIJIBTgrRKnBZ96C6tLuQJCkP8dttZY4krW4QyUAE88vcdz1OJJ5QJCkfaWWOv9+StLzskwFqhhg4KSzLE4ok5ceEQJJWl30yQJ/RphcNXyQ9oUiS8mFCIEmryToZiIvHVmkVCHGtgScTScqLCYEkLS/bZCDtHtTmouGLsAxPJpKUJ363r+JcIEljk20yQNC+aveguliW3YUkKT/cRMLKHElqZzKdTs+q8d6brWuxs7NTPHz4sBwODg6KmzdvVs9ejVj2gwcPyqFLUd6xsLzN7O/vF1tbW0vdPUuS1E90fT49PS1jm00b+vmXuC48f/683M6cR4khYxiyRft3cjZTjTd2cnJSbG9vV1PtrPLe4+Pj4ptvvikPGLr0tKkBavO5LJfWAYItWh+6LO/u7m411U5X62x5m1u2vHGtjMmAJA1HJAOHh4fVnHY8/543r7dHvSsh3c1DdBdf1N2wr+W9zKL9m103odip62wKnvcFkiRJUr8R4EelLgMBPpVn1H3zmA4xLxIAEjKGNEkYg6ySgcePH5c7iB23bnx54gslSZKkfiNmI5iPJIBgn3mX1fbzXJogEPuxjDHFf9kkA+wckgF22qImnKvAl4Avkq0DkpS3sZ3YpTHiGK8nAW0RX/LeiP/G8ruRTTIQQTk7aFPiS5BeeCJJysve3t6oTuzS2KSJwFUc5yxjTAlBFskArQIM9+7d20irQIovA8mAJxFJytPYTuzSmHBMX2UiEMb0u5FFMkATL0kAycCm8QXgllN8GSRJeRrTiV0aCyqKOaaJEddxXKe/G0PW+2Qgdi47oyvxfwOeQCQpX/yGEzRwYieIkJS3CNLXeWOZiP2GHAP2OhmIjI9EYNPdg1K0DFijJEn5I2jgfDLG2wdKQ8Kfh3EMb6KyOGLAof5m9DoZYMOvq+mnrViHZ8+elY+SpDxFLaIJgZSvuLnLJmLE+AyTgQ1jw28q42uKdWGd+pCcSJKWFwlBdDOQlBdaBjbZayRaB4aol8kAAXe0CnTZPaiOJGDIXwZJGgvOLekfDEnKR9TQd1FhTBIyNL1MBiLYXucFIcuKVgFbByQpbyQEtvhKaiJ+I0wGNoCNzQ9zHxOBEK0DnjwkKW/8jvubLuUlWgb61HskZ5PpdHpWjffCzs5Oefeeg4ODas73ZutaPt8HXLjCwDqtS5/KuwmWt5n9/f1ia2ur1wmzlJtIBEwI1BW6q52ens6Nf9Ytt/NvxGBnZ5sNYSeTSXm7+bjlfC4W7d/JbEO23pInJyfF9vZ2NdXOZe+NOzsQ5MzL9o6Pj4vd3d1qqp11rDNfCmqULjt5rPK5fStvE5a3uWXLG/2bTQYkaTgiGTg8PKzmtDOm8y9xF615XSUDH374YTWnnb7GG73pJkQSwEBwnUuzj03LkiRJyllvkgGCapKAnAJr1pV1Zt0lSZK0OXHtwCbEZ9GVfWh6kQwQVEerQG729vbKR1sHJEmS1i9iLpOBq9F5MsDGpWY9p+5BKb6Q0V1ok19KSdJm+Nsu6dmzZ1nGqU10ngzk2D2oLtbd7kKSNCxc1BkX7UvqDy7k3VRFLJ/BkGMPliY6TQYIooeycSkDZck5qZEknRfnJxMCqV/i9p6bSAaisteWgSvGzotWgSFs3LS7kCRpGDg/RWWPCYHULxF3rbMilmOfISoGhqizZCCC5iFt3Pgy2jogScMRlT0EBP6+S/0Rx+M6K2Kj4nrIx34nyUCaZQ2tyWUTWaokabMiIfD3XeqX+APOdbTcscyhtwqgk2SAjTvULCs9YUiShsOEQOqfdXXli0SAZGNoFdd1G08G9vf3y8chZ1nxpfFkIUnDYkIg9Q/HIkE7wftkMikfl8WyYhkc60NPBLDRZIAN+/z588Fv3MhSOVk8fPiwmitJGgITAql/iL2iFp9a/ajZb4pjmYHjOpY1luN74y0D3ApqDBuXMvJlGuI/1UnS2MVvPIHDKrWQkq5OBPEk64ikIBKD+sBxzEBLAMcyA+8dQ9eg1OTo6OisGm/s8ePH1dhLf/3Xf1387d/+bfFXf/VX1ZzVXL9+vZitVzW12L//+78Xf/jDH8rxP//zPy/+7u/+7srWReqbO3fuFNeuXSt/rCR1K4KMsQUPunp8l168eFE8ffq0mqNVffHFF2XMyuNl7t27d+5xbCZnM9V4Y2RQd+/eLYN2fPXVV8Xnn39efPrpp8Xt27fLeRc5OTkptre3q6n5WP681To+Pi52d3erqaKYTqflwfPdd98V77zzTjmPJOKTTz4pPvroo1fz0ORz6/hhJ2N88803W783LPO5oV7eNlb53K7ea3mb4TsPkwGpHzhnYYnTqfQKv+2np6fF4eFhNacdz7+XI2kHtf8kXR9++GE53TaJz6W8qUX7d+luQgTa0bzy2WeflcnBxx9/XD37EvPZ6ATnBO6BgD2GJ0+e/OD5OnbgvJaCt99+u9wwJCOxLqzDo0ePXrVe8D6eTz179uzc5zHNepLQxHze8/XXX5fDt99+W84Dr+G1vCcVy2RdeT4+k2sk0unAelFuyp8+xzJiWf/8z/88t9ySpP5IuyVI6ieC/jTwr0+P2ZVdM0DQurOzU019nyxQU8IPJa0IEWgTsN+/f79sjqFWn+CdwH4eXsOQLht8XvT3qj/H6yPA5rPqzT7s/HieWn8+n/WkZeP1118v15Pnefzyyy/LZIBxXkuLA6/lPUwHlkkZSIAoE89Rxn/5l395NR1ZKctmmu3Cc7SmRPLCcyyL7feb3/zm1TaTJPUTv9mciyQpR0snA9RqU+PNQGBLQJ5eS0DwT2ActfUxHQiy43keCZTrgS/vYz7DvGQAq2Z1BN98TqwnwT6iixGPXATMcyQB6ToTyDM/vPHGG+U2YGCc5//hH/6hnN7b23uVDPD+995779XnMp/EIS0/CcKvfvWr4saNG9UcSZIk6WotnQwQGMcQgW4aGFMbH91vGOjrlHZ5SYP49NqDkAbK9URgVQTqgXGSmeiuQxA+7/NYj/r1EATqUSa6K6XPs4woF9Ly0tWI/luxbUiskJa//lmSJEnSVbuSawao+SaQpXabRwJkutvQDYZgm2ShftFDGijPwzKpKU8D5FTUmKcJRlME4oHl09eTlgoCcBKDeV1z5s2jDPH5bWvw02SKgXVIt8lVJ0CSJElS3ZVdMxDBK0EzXWgI/qndJ8CmVrweTM8LrtMAOFoaeP+8gJ/XkmSQjNQR4Eff/3pQzbz6Z5PY8Fm8j649rH8dZaivB69flNTMwxXdLC+SqRiWWZYkqb84l0lSny2dDHCXHboBMdDt5d133y0TAIJcglq6BUXgzXP1IHxejX9au04QTyJAoH7RxcUE0ATuLJ/1YJl0ueH2XLdu3SqXwfrw3H//93+Xn0/rRbRS8CNN0hA/1jzPLeLSBCLWmfWgnPFaHlku89viPXRLiuSCRMREQJKGhXMU5yMeJamvlkoGfvzjH5d33qFrCwN31qG2O4Jbgvj4HwKCcQLzqHn/5S9/Wc6vd6uhlj8Cb8YDP6Ism/fXseyozeeCXKa5ADi9tSifw3M/+9nPXq0LwXgkCryW6xtIAphmvVl/UDZeG+vMslkf3stj3CUJfE6aRDCdBviMxzTvZT34HD6XhCZaI1hGWn5JUp74ree8wrVhjEtSHy31p2N9/dOEy3S1zpa3OcvbjH86JuWFY5bWZI5ZkgNpHv90rJ1l38t25k/Hfv/731dz2smtvFi0f6/smgFJkvRDkbhHUiBJfWIyIEnSmkVCQJchSeoTkwFJktaM7kEkBLQMRFc/SeoDrxlowPI2Z3mbW7a8EUh4zYCUHy4kpnWAG1R4UbFSY7xm4Ne//nXxox/9qJpq509/+tNS7+X445qBDz/8sJrTzrKfC/7Lqo/xxmQ6nbZOBrrC3YbSO/YMneUdtmXLu7+/X2xtbZkMSJkaUkKQ3m47xa236+p3yqtfTD32i6sjGTg4OKjmbE5X598xnfPBdu7Cov1ry0ADlrc5929zy5bXlgEpfzklBAT6abBPoF8P/uvmBfaL3oN4H4kD42NKEGwZaMeWgeYW7V+TgQYsb3OWt7lly2syIA1DXxOCCP4vCvoJ0NNa/mWD9vqy4zNjPBWfuexn5WCMyUAX72U7e2vR87yAWJKkDpAAkAiQEMwLujeJdWHgjzAJllgnsH4M1BvGQEVEvJ5h2eA8AvsYWBbLZojPYYjls06sW6xj19tMGgqTAUmSOhIBcAS8m8RnE1gzEGhHK0UE/6xXBPxdiCQhkoJYp9hW9cTA5EBajsmAJEkd2mQiEMF9JAD1mv8ug/8m0uSgnhjEYFIgtWMyIEnSwKUJQCQBOQT/l6knBgyIpCDXckmbZjIgSdJApUlA2gowtECZxCBNDkCZKbtJgXQ5kwFJkgamngTk3grQRpoUMB5JgV2IpPlMBiRJ6qFlAveLkoAxqicFJAJ2H5J+yGRAkqSeIWAloG8auJoEXCySArZJtBTYSiB9z2RAkqSeIZAnqG+SEPA8ryPQ5T0mAReLlgLEhcbS2JkMSJLUQ4sSAualrQEEuSYCi0VLAduM1gG2oa0EGjOTAUmSeuqihIDxaA2wS9By2GYkBWxDryXQmJkMSJLUYwSpkRBE15a0NUDLS1sJYvtKYzOZTqdn1Xjvzda12NnZqaaGz/IO27Ll3d/fL7a2tgwCpJGhO0sgeLUm+2rF3YYQLQabxGefnp4WBwcH1ZzNGdP5l3Mo2/lf//VfqznDt2j/Ts5oX2zp5OSk2N7erqbaWeW9x8fHxe7ubjXVTlfrbHmbs7zNpCcrSeNA4B/dgjz214eEgO3M46YTrkgGDg8PqznteP5thu384sWL4ve//301p53cyotF+9duQpIk9ZiJwObENuaRbW7ri8bAZECSpJ6KRMDrAzaLbR3XEZgQaOhMBiRJ6qE0ETAg3Ty2uQmBxsBkQJKknjER6AcTAo2ByYAkST0SF7HSb90AtHvsA68h0JCZDEiS1BNxe0svFu6X9KJiaWhMBiRJ6okINumaon6J5Cxu76z2SHZpXWEbpv+boW6ZDEiS1AMESQRLUQut/iFJi4BWzbCtGAj+SQJMePvHZECSpI7FdQIESCYC/UVQ6wXFi6UJANsqvtsM/NctCW9X229vb6/44osvqinBZECSpI4RLJEEGGD2H/vI6wfOq3f/SRMAAn8SAJ7vw/f72bNn5SPrrJdMBiRJ6hABEoEJgZPyQO0y+hDcdiWC+52dnR90/0kTgD61dHGcRRJgMvA9kwFJkjpCQBKtAnYPygdBLkHv2FoHIgFIa/8fPHjwg+4/ff0ux/66d+/e6PbdZUwGJEnqSAQkBFHKC0Fv+jhEJKuUb173n0gASAZy2AasI+VJj7Uh77s2JtPp9Kwa773ZupbNUWNheYdt2fLu7+8XW1tbBg9S5ghMCLKoRfV4zhPBJMExQfGq+C6cnp4WBwcH1ZzNSc9Hz58/L4eHDx+W07h58+a5IUeUj3Vn+1Lef/zHfyzLyPjQLYo3JrMvcOtv8MnJSbG9vV1NtbPKe4+Pj4vd3d1qqp2u1tnyNmd5m+GEAYMHKW8cy1FTaRehfFFjTi35qrXMkQwcHh5Wc9pZ5Xx0//798r1p1xnKhEXlyuH8Wz/W4vy7zL7Lobx1i+INuwlJktQBghMCExOBvBFMpkF0LgiACZIJiB8/fvyD7j88v2qC0wccZwyUq36sxb4bQjlXYTIgSdKGEZyAYETD0PeAku9cmgBEAsN38OnTp4NKAFKUkyRgXrmYx3M5JnNXyWRAkqQNiwDFVoH8RUAZ96/vkwjuCf5JAtIEgOCfbjM8/9Zbb5Xzh4ayRavARbxNrMmAJEkbFy0DGgYCyr7s0zQBIPhnIBiuJwBDx/6Isl+WdLMteA2vHetxaTIgSdIGRcBxWW2l8hLBZhdBNt8nPpc7zdUTAAL/oXb/WYRtwH5pUu54De8ZI5MBSZI2KIKUy2orlZdN78sI7ud1/0kTgLF+xyg7SVKbhJvXRmI1NiYDkiRJKyKYXGfNcpoA8DkMfCYDwT/3zx9zAhAI6JdJuNl2696HfWUyIEnSBhGsxEWL6/Lxxx+/ChjnDblhmxEEj0nUUqd3/2FIE4BIEPS9+H7TQtJWbMuxbVOTAUmSNoQAD5uovSVYZCAo+uijj15NM+QgDXRv3LixVHC3SbFPYx8vizIv6v4ztmC1KbY9A9trWdE6MKZt/GezwrYu7f/93/8V165dq6baWeW9/PvaZX+nfJmu1tnyNmd5m/nkk0/Kx3feead8lJQPauy5BSWP60TwHN0kjo6Oiul0Wn5mOo/hxYsXxZMnT14Fsl999VXxT//0T8XXX39d/OVf/uWr36h4Pb93PP+f//mf557H559/XvzqV78qf9t4Lv1tjOf4J9Tr16+fe451+81vflMOscxYD4JiXs+8P/7xj+V4YDvye1j/PN5LuVguZeMz2R7rxroRRPIY27MJwjACWMry7bffluUiIGUZzOe3nvG07PN4/i2K119/vdxWi46vy8ob++6ihKBP5W1q0f61ZUCSpJEhyLx3714Z+ESNO9O3b98ua5+/+eabMrAisAbB1bvvvlu+/rvvvivf8+abb5bPgfFoffj000/LWm2C8Xju0aNHr55jOp4jwWCa5fGZLJ/PZGCaIaYjSMPbb79dvPfee+eWybJAOVhXgmie57P7VnlCkFnv/oObN2+W68zzS9TVjhrbE6u0CoT4ro1mH8y+dK3NDuJqrL1V3js70Kux9rpaZ8vbnOVtZvYjVQ6S8jMLVOijU01tBp+5t7dXTb00C77L9fjyyy+rOWdns6D53PTdu3fPZgF3OR7rPQvOy2kwzXJifJYklOOYJQblNAPvTZ/b3d09mwXw5fitW7defQZYB14P1jnGY31jfHt7+9wyWQ7rC973xhtvlONI37tu/DbHOqdYB+bzPOvCEK+Nbcj0LBkox5cx5vNv7ON5236eJuVlWfOW2YfytrWovLYMSJK0IXQBmQV91VS3ZgH1ue4z1KjTpSZqqhmPlgHMAuwLu6rwHDWzdMvhPdTE0y2BgeXSTSiWS214LJf5tEYEXruoNpZWDdY77fbA9CzgqaaKc8vctPgn4qjdn9f/fxZ/la0hPN+X70PO2LZsx6usyY9lxX4bsgnZQjUuKQN37twp+w1yIpGUl+jKsMnjl6CGAJohMB7zA11tSBAI5An66RpEgJ2+Nn09QS7liGCW18drXnvttfK56XRaLvfWrVtlgB7JAeMss76MFPMiwGOZbDuC6Hnrks5L34f0vevG56TrBYJ/xPpchPdyrcPTp0+rOWri8ePH5cB2e+utt6q5VyOWzXeWYbBoHmirr80cl+lqnS1vc5a3mdlJrhwk5aeL45duDvO6CaXzmCYkSLsB3bhx49Vr5i2D1/O+Orrv0BWIrkK8j/HAc7yP+WCZvC7QTSmWyXPxulg/8HrWLUVXI7oKIX0f0veuG/s2yjdv21yG99pNqDneG/s23d9NtCkvy+YzYn92Wd5lLSqv3YQkSRq56P4zCzjKR7r7zAL38i4ki3z22WflxcazgKOcZhnU+NMKwHIZZx7D/fv3i1ly8OpzaIXgs3hvPJ/WrMfrUrQqcGEx7wNdjrgTT19qbmdBfdkKwKPWK7rwLGp1WUUse8jdhUwGJEnakL01/9nYPATk6bUBIFBP5/Ea7rpDoM04iQBBPt2GCLLnLYOysBzeE+8l8CcIvnv3bjlNsM/reD/z6S5EcEUAT7cino8uRCyfRCGCep5jHXjkc2LbMU7CwF2EGOf1fH4E3yyHzwvpe9eN9epiH4/Rw4cPy+392w10uXv//ffLz1pn0tGlCc0D1Xhj1BTwA7GMVd7LxUz8UCyjq3W2vM1Z3ma66HMs6WoQTFDDuMSpVxkgGSJwXCZo5Lf99PS0ODw8rOa0M6bzL4E524sEcJlz4TLljWOX1qouYoZ17l9bBiRJkpSN6LJD4rUpkeDRIjE0JgOSJG1IdGWhZlPDEvs09rHWg+3M8ODBg41va5IPkoGhdRcyGZAkaUNMBobLZGAzonsQycCmkQTwL9FDu5jYZECSJGlFffpDuaGKGvlNdg+qiyRkSK0DJgOSJG0QgcyQb1MorQMtLxw3HD9dJl20DMQxPJSEwGRAkqQO2FVoONiXDF3WWA8dwTdJQB8C8FgHWoOGwGRAkqQNikDCZGA4oqXHbkLrwTHTt2SLdWGdhtA6YDIgSdKGETQOpVZRL5kIrAcBd7QK9GkbkwREd6HcmQxIkrRh/EvtUGoVx4792Lda6yGJYLuPf7QZx2/ux7HJgCRJG2YSMBx2EVofjhMSrT7/4360DuR8TE+m02k2/4nOX0Dv7OxUU8NneYdt2fLu7+8XW1tbvf5xlLQYwQNBxNlZNqdh1RCoxn3vV/1NZjmnp6fFwcFBNWdz+nr+ZZ24e89Vb5OrLi9/RMbAcvtoUXknsx+h1r9CJycnxfb2djXVzirvPT4+LnZ3d6updrpaZ8vbnOVthhMGTAak/E0mk7Jm0ZaCPPF7HDXXq7YMRDJweHhYzWlnaOffRdu2b+Vtciyva1stsqi8dhOSJKkjQ7kAcawIVglU7SJ0tdiuDBwfuWzbnLsLmQxIktSRCBxsGchPtNISBOpqEVSTBOR0XLCurHOOyb3JgCRJHcq5RnGscqy5zgXHQWzb3HCXMOR2LJsMSJLUoQgc/N+BfORYc50DkgC2ba5JFt+HSO4pSy5MBiRJ6hgBBMGDwWX/sY9yrbnuuyEkWbHulCUXJgOSJHUsrVE0Ieiv3Guu+2xISVZuyb3JgCRJPUDgQICZU43imBDccdGw3YOuXiRZbNshJFl8PyK5z4HJgCRJPRH/HxJ3qlF/RGA3hJrrvhnito2EMYfE0WRAkqQeiS4GJgT9segPsLQ8tisD3/uhbdtoHeh7QmAyIElSj0QXAwKkHGoVh459MNRgtQ+G3PUqjuW+dxcyGZAkqWfSIMKEoDtse/YB+8L9cPX29/fLR7bvUEUC2efvj8mAJEk9ZELQLROB9aK15fnz5+X2HXKLC2WL4/jhw4fV3H4xGZAkqafShMBrCDaHbW0isH4PHjwYxfaljCQFN2/erOb0y2Q6nZ5V4703W9diZ2enmho+yztsy5aXZtWtra1Xdx2RNHwEEwSnUcs45JrUrsXFwptOBPjc09PT4uDgoJqzObmef+s17bu7u8WPf/zj4m/+5m+qOfM1LS+v4bW5W1TeydlMNd7YyclJsb29XU21s8p7j4+Pyx29jK7W2fI2Z3mbidpBkwFpXAhQ0+PfhOBqRcKFLloEIhk4PDys5rQzxvMvAe7du3eL69evl/O++uqr4vPPPy8+/fTT4vbt2+W8eZqWdzKZFPUwucvyrmv/2k1IkqQMEPwTmPBI4LjpYHXI0pYXEi23bT7eeeedcn8xfPbZZ2Vy8PHHH1fPvsR89u8nn3xyrqb/6Ojo1fDkyZMfPF9HQv7tt99WU8NhMiBJUkYIVtPrCAhQtDy2IduSbWqLS/4I7NMuMZEskEizf2lF+N///d/yOZKG+/fvF/fu3Su+++674tGjR8Xbb79dPlfHaxiWrZ3vM5MBSZIyQ3BDYBNdh6zJbo9tRjeQLq4P0NWhNp9kjuHNN98sE4HHjx9XzxZl8E/LAPuX4J/pf/u3f6ueLYovv/zy1fM88n2otw7wPuYzmAxIkqReSLsN2UrQHEFf2hrANjQRyBf7L4a9vb3yGEi7CVGb/+zZs1cJA33v/+d//qd69vv/AUB67UFgWXw/WO5lF+HmzGRAkqSM0ULAAIJcBs1HUEdASGBna8AwpNcM0CJAIE/XHx7pMvT666+Xx8cbb7xRJgv1mv1IAC7CMmkpSBOEoTEZkCQpc3HhKwEugS7dX2wp+B6BItvE1oDhi9p7Ani6/RD8U7vP3YU4TupdgOZdMJy2AERLA+8nuRgikwFJkgaCAJekgKCHICZaCsaaFJgEDN/XX39ddgNi4Lai7777bpkAcAxQ60+3IAJ+Bp7jMS4gxrwa/xs3blRjLxMDEgFaIC66uDh3JgOSJA1ItBIQ+EZLwZiSAoJ9k4BxoNsP/ynAPmbgbkDcTz9q8Ani438IOC5u3bpV1vL/4Q9/KB+Znwb+YJnRWsB44PvDsn/5y19Wc4bDPx1rwPI2Z3mbW7a8nNARfYQlaRECGWpOSQYIigicwPhQUEaC/0AZc0oA+G33T8eas7zNLSqvLQOSJA0cQTEVCFGJEC0FMeTaYkC5GNJWAAZbAqTmTAYkSRqJ6EKUJgZpN6K+JwZp8B8JQL0rkEmA1I7JgCRJI0NSEIkBQXQ9MSDQTpODrhKECO5jndLgPxIAWwGk1ZgMSJI0cvXEgEAbaatBmiAQfEeSsEqywPsi4E+D/hgi+AfrFOsYr5e0usl0Om19AXFXuLp7qP/+No/lHbZly7u/v19sbW29qsmTpHWLgJ+LkGN6kXkXJy96H+9J7+ASLRhjQCLEBcQHBwfVnM3x/Dtsi8rr3YQasLzNWd7mli0vJwyYDEjqUj2wr09H4pBKA31EoD+WgP8ykQx4N6FmLG9zi8prMtCA5W3O8ja3bHlNBiRpeEwG2rG8zS0qr9cMSJIkSSNlMiBJkiSNlMmAJEmSNFImA5IkSdJImQxIkiRJI2UyIEmSJI2UyYAkSZI0UiYDkiRJ0kiZDEiSJEkjZTIgSZIkjZTJgJSZvb294ne/+105SJLyF7/pDx48qOZIm2MyIGXm5z//efn4wQcfmBBIUub4Hef3HDdv3iwfpU2aHB0dnVXjkjLx+PHjcsBPfvKT8lGSlJ+o1Ll37145SJs2OZupxhs7OTkptre3q6l2Vnnv8fFxsbu7W02109U6W97mLG9z8blpjVJTp6enxdbWVjXVzirvffHiRXHt2rVqqp2u1tnyNmd5m7O8zY2hvHT9jBbfnM9Hy7C8za2zvCYDDVje5ixvc5a3Ob/PzVne5ixvc5a3OcvbnOVtbp3l9ZoBSZIkaaRMBiRJkqSRMhmQJEmSRspkQJIkSRopkwFJkiRppEwGJEmSpJEyGZAkSZJGymRAkiRJGimTAUmSJGmkTAYkSZKkkTIZkCRJkkbKZECSJEkaqcl0Oj2rxntvtq7Fzs5ONTV8lnfYLO+wWd5hs7zDZnmHzfKeNzmbqcYbOzk5Kba3t6updlZ57/HxcbG7u1tNtdPVOlve5ixvc5a3OcvbnOVtzvI2Z3mbs7zNWd7mLi9vUfx/Gem9QrSrb1YAAAAASUVORK5CYII=\&quot; /&gt;&lt;/p&gt;\n&quot;,&quot;text/plain&quot;:&quot;&quot;},&quot;name&quot;:null,&quot;value&quot;:null},{&quot;id&quot;:&quot;1&quot;,&quot;content&quot;:{&quot;text/html&quot;:&quot;&lt;p&gt;&lt;img src=\&quot;data:image/png;base64,iVBORw0KGgoAAAANSUhEUgAAAtkAAADQCAYAAADS3X1/AAAAAXNSR0IArs4c6QAAAARnQU1BAACxjwv8YQUAAAAJcEhZcwAADsQAAA7EAZUrDhsAABziSURBVHhe7d2/UhRZ+8Dxnl8RmA17BaNXoGYEVAk5VWpmhmZvhmb7Rki2mXoFamamVhGQocVWYaZeAXAFQkZA1fz6e7Yf3uPsDHQPDcMM309V1/S/c7p71znP06dPD51+qajh6Oio6Ha71VIzFyl7cHBQ9Hq9aqmZSZ2z11uf11uf11uf11uf11uf11uf11uf11vftF3v/1WfkiRJklpiki1JkiS1zCRbkiRJaplJtiRJktQyk2xJkiSpZSbZkiRJUstMsiVJkqSWmWRLkiRJLTPJliRJklpmki1JkiS1zCRbkiRJalnn8PCwX83X8tdffxV///13tXT5Tk5Oirm5uWpp9nm9s+0mXO+ff/5ZLC4upvmyfSnm5+fT/E3g9U6PcWKZ7dVs83pnW9PrzWPZuDr9UjV/pv/+97+pUcLS0lL6lKRBX758SZ/r6+vFs2fPil6vl5abOjo6KrrdbrXUzKTKHhwceL01TeqcjWWS6shj2YsXL8Zqc2on2Z1OJzVIHMyGSdIoNEwbGxvpc39/36SzJq+3vouUNZZJqiOPZTy1G6fNqTUmO8/mbZQknSUSGLx+/Tp9SteBsUxSXXksi6dfTdVKssnkOZiNkqQ6or349u1btUaaPGOZpCaivRj3XUR/XUSSJElqmUm2JEmS1DKTbEmSJKlltX5dZHl5OX1ub2+nT82mly9fpjfvw+3bt4sHDx6kzzZQd80fs9EMoN04Pj4udnd3qzXN+Gsb9Xm99RjLrh9+gej9+/fFw4cPi3v37qV17969S/+2RuFltNgnXkzL/fjxo/j8+XOxuro6Mn7xEuzXr1/TvhyXWOdYfQ1Du8FvbO/s7FRr6rMnW6d4KWhvby8lwkwfP34s7ty5U3z69KnaQ5Kk9tC58/bt23/9ElHEIW6I2B7LTCDJfvXqVfocRJ1MJPDDUObRo0fpRm1tbS19Pn36NP2u/0WQsJuoK2dPtk7R08z/47yRoOHh9yHzRJv5nz9/ph4Ceh/iL77lDRq9CKzPtw/2ZNOTQB1t9ZTrerEnuxmvt75xyxrLrhdiCx05dOjw/+bXr1//+guiJMvEivj5xUCcInYMxieWWU/vNGWHJb0ckx5w4lsgfrE/CTg93Py7zmMT26mbeplnH5bpAWcd82/evEnnwg0D66Mc+yJ/Msz+bGOZnvyIl8iXB/976OrZk61LQyOQf8lplGiISJYJVNHIgcaJv4r0/Pnz1FjSy/D48eO0bRD7MNmASNLNREJKMksiTAI6rFf6LMQfku+IQYhe6rNwg0ZHUI664vj0nBPncsQyeqo5Z5Lq79+/pzjHsYhlnAMxkXVxE5fvy8R83BBQFz3nXHseL4mxLHPjMSp+aorQk32e8h9BmjTb+OdQfsH7ZeOSprJB6Jd30v3yC1/t0e+Xd//9vb29aqnfv3v3br9skNI828oGM82D/agzysc/N/anXF6vZg9txsLCQrXUXBm0qrnmJlW2vCmt5przeusbt6yx7HrJ4wefZaKb5nPElTIBr5b+h3VsW1tb65cJarX2nzrLJDdt53OYMuHtl4l2Ol6ZIPfL5Pq3uEa5+fn5aumfWMb+xCyOSVwMbIvjDJ4r9efnVibOp9dIGWJiHDeWOTdE/NTk0WYsLi5WS83Yk63flP8mTid6FuglyHsXuGPn0Rfjt5l4bEtvdyj/MVZz//QMgDv2QF30EFCvvdiSdDMRF4gd0escPbiDw0LOQ7mIUdRX3oANHSKSi+Ed9FjTqx3vH/EkFpRnfdTL8A/Ok5jFNnrB6YWOYZHDjkf9nA9DqiJeMswyj5eDQ1LAuSHWN/3voevFJFu/ieEgTDQsNIQ0PNEg0hCVd9zF3bt3UxJOQ5QbbDAGUSeNT554S5JuFmIBnTR//PFHel+HieW8U6eOSEqJTwzFOG+oSI7kmFhHOYZzRMwDHUoxtINkmmVQZm9vLyXIDPHg/IedcyTTxMi882p9fT3FQJwXL2Fn1HTrlP+zeSRxppWVlWJubs6XRWbcsBcfaQxoRFhP40MjlN+J00jkiTn7s0+gzhiLxnz0VFCG+uo0MppO8eLj1tZWtWb28e//JgXFabteY9n1kMeVPN4QE+7fv5/iRPy7Iq4QMwZ7dCkXSXLEJZJi9iOuxLa8fnAMXiwkQR6Ux8D8HIlXedzLcWx6qTnnwXMdFlMD+8T+sUybSSIeKJ8vazLixcfNzc1qTQPl/8Bzlf9AHMd2A/DPoWww+uWXPU1lg9V/9OhRGosGxpOVDV8al8ZUNjxpG2PiMGzsXP5PLJ+nDGO+NbtoMxyTXZ/XW9+4ZY1l1wPjlPP3d3KMqc7HMQ+LK2Ad20A8Ihbl+zFfJrjV0v/EvsS2fPxzxLMYI43V1dUU8/LzYTw2+1IPykT59Fo4H+JaxEjK8+8t3zfGc3NueQxkeTAlq5mi6ZLx/9Ax2bqwslFKY9N4nMXEnT6PxOIOnsdw8eP+5T+69PNCPCajZ4BP1seju0CdZUA8nQ/cwVN300eDkqTpRswgBgzDsAy2h2FxBayLJ6H0etPbHEM6wPZhT1lYR0wj/lCG3mLiWZkPpeNGnSDmEb/YLxCz2Jf9KMuT2hhWwn6xjWPQy83QSurnuAwziZjHch4TB5cxuKzp4+9kS7oUMVzE38mux+utb9yyxjI1wY0AybKdQTdbDBfxd7IlSZIugMSaF/7pic57x6WmTLIlSZIqJNk8KeFlxGFDVaS6TLIlSZIqjKFmqIgJti7KJFuSJElqmUm2JEmS1DKTbEmSJKllJtmSJElSy0yyJUmSpJaZZEuSJEkta/QXH/lT25JUx8bGhn/xsQGvt75xyxrLJDVFLBv3Lz7yd/bPtbS0RCLu5OTk1GhaWFioWpHmDg8Pq7nmJlV2f3+/mmvO661v3LLGMicnp3GmxcXFqhVppkNjVVZwppWVlWJubs67f0m1RU/21tZWtWb2le1pMT8/Xy3Nvmm7XmOZpKaiJ3tzc7NaU1+j4SLb29vpU5LOQ7vhcJH6vN76xi1rLJPUFO3GuMNFfPFRkiRJaplJtiRJktQyk2xJkiSpZSbZkiRJUstMsiVJkqSWmWRLkiRJLTPJliRJklpmki1JkiS1zCRbkiRJaplJtiRJktQyk2xJkiSpZSbZkiRJUstMsiVJkqSWdfb39/vV/EhPnjwpbt26VWxvb1drJOlsy8vLxfHxcfHhw4dqjTRZxjJJTV0klnX6pWp+JA4AGyZJdUXDtLu7W61p5ujoqOh2u9VSM5Mqe3BwUPR6vWqpGa+3vnHLGsskNUW7cXJyUuzs7FRr6nO4iCRJktQyk2xJkiSpZSbZkiRJUstMsiVJkqSWmWRLkiRJLTPJliRJklpmki1JkiS1zCRbkiRJaplJtiRJktQyk2xJkiSpZSbZkiRJUstMsiVJkqSWmWRLkiRJLescHh72q/mRVlZWirm5uWJ7e7taMzmdTqfo94ef8suXL3/7lDQ5y8vLxfHxcbG1tVWtmX1le1rMz89XS7Nv2q73MmPZWbHpMiwtLaXJeCddLmLZyclJsbm5Wa2pr1M2Cue2ChwAJtmS6ooke3d3t1rTzNHRUdHtdqulZiZV9uDgoOj1etVSM15vfeOWvcxYdhVJdn6MHz9+pBuc27dvp2VJlyOS7J2dnWpNfZc2XIREt26y+/nz52JjY6N4//596hnJ7e/vF2/evEnbhomy7JdjmenLly/Fu3fvqrX/NEzUR7nBY8U2jjVY39evX9NxhpWTJM2mJrEsRzwZFTNYZj3xZjDWRLnBbREDiUXDYhD7sg/lqCOwL2XAdurOt0u6PBMfk/3s2bNifX093Z3Tu3Dnzp3TBoQEmeW9vb00PXr0KK0P3F1E2efPn582JCCxpmF8+vTpaYPCsajj169fxcePH4v79++fNmKUZ1+2ff/+vbh37146Ptjv1atX6TiUy89RkqQcsYZ4kse1iDV8ElNYT1xjyEfEGmIWy5RjG+ViW/S+80n8IWZFBxIxjjqJXcQwjs322EadxL7Yzr4m2tIVKL/M5yq/oGk6T/nl7ZcNQprKL3maYpltw5RJcr9sTKqlfv/u3bv9t2/fpvmHDx/219bW0jxYH6dcNhZpPq+31+ul+sBnt9s93R7758daXV1NEx48eNAvE+g0j7IhO9138DjsN+p6JP2DNmNhYaFaaq5MJKq55iZVtkygqrnmvN76xi17mbHsrNiUx5rBuPbq1avTZWIcsSdQJraxPo4BYlbEu8E6iV0R76JcxFXkZSWdjTZjcXGxWmqm1Z5s7tDLL26auNtmiuW4ix8UPdA8wmJirF3s+/Pnz996r/OxZ9yFlw3Fby/dDI5Nozc6trM/2+Nx2eCx2JfehxcvXqTzKf+jntZXJv7pzj8ew3FON+nlJkm6ScaJZaFMxP8Vm4gvUY5hInlcIwa+fv06zdMDTVyKGMWY9zo9zoN1RuzKzzXfLulqtJpkxxALJhoLplhm2yAaAB6H0YCRyNIw5S+zDDZmeRI9rKEbTLJJlAP7lzcVv00ck3MEjRxDQVi/trZW/PHHH6eNG580rjxqo6Ei4T50uIgkzaSmsSw3LDYQmyJmnfXCJrGFoYm8TEo8HPel0mHsGJKu3kTHZH/69Ck1OIwrI3klKeYuPtDI5Ml0zNPQsS93+Tm2sy3kjV3UHS+xxBRJNtiHZJukmmNH7wLYj/Nk269fv9K5S5KUGxabiBvRCZT3aoNtkcAzT5wh3lBP3c4cOozyOiVdD5eWZNNAMJ2FRofEl4aEieEaJLDRsNAYxRvWTCTFIRoqtmPwjWrky5wLCT2P4MAxHj9+nBo05rnLj7e3WeanklhHw5e/fJJvkyTNtjqxLMe+PBGN2EScIrZEhw6fEdeIJwxRpNMmknDWIWJa3vGE2J6jkyrqBHGOXvAm5y2pfRNNsmkYVldXU+PCvg8fPjztLeaTpJo7dBJq9qVnOca6MTG84+3bt2l+b28vbY9HedQZ84FEmSEf7M+2GC7CMtuojwSasiTkHJ/z4vEd4+bYxjLnzPlIkmZbnVgGYlMgaWYYJLGFGMMQxDzJJtYRQ4hDJMPEGuIOsYb1zMcTU2IR8SdiJNuIkZRlHpSPOllHnIuOIc4hPzfkZSVdnqn7YzSSpoN/jKYZr7e+ccsayyQ1dS3/GI0kSZJ0U5lkS5IkSS0zyZYkSZJaZpItSZIktaxzeHh47ouPKysrxdzcnC+LSKotXnzc2tqq1sw+fl6NX3O4Kabteo1lkpqKFx83NzerNfX56yKSLkUk2f66SD1eb33jljWWSWoqkmx/XUSSJEm6BkyyJUmSpJaZZEuaOP5iXTzKlyRpFphkS5ooEuyNjY30Z6BNtCVJs8IkW9LERIK9vr6eJhNtSdKsMMmWNBF5gs08E7/6YKItSZoFJtmSrtxggh2WlpZOE21+01iSpGllki3pSo1KsEMk2n///bc92pKkqWWSLenKnJdgh7xH20RbkjSNTLIlXYm6CXYw0ZYkTTOTbEmXrmmCHQYTbT4lSZoGJtmSLtW4CXYw0ZYkTSOTbEmX5tu3bxdKsEMk2jDRliRNg87h4WG/mh+Jn9Kam5s7DXKSdJ5Ihi+aYOeiNxuLi4vp8zo5OTlJbeVNMW3Xyy/W5DdsknQeYg5t3ebmZrWmvv/rdrvFedNNChqSpgPt0qjpvO1nTZatP01bWUka17D8+Lyp0y9V5UeKniPv/iXVlQ/raKM3O+/Fpi2iR3KUo6Oj1MCN4yJlDw4Oil6vVy01M6lzvknXayyT1FT0ZO/s7FRr6nNMtqRLs7CwkBJsxmVfJMlukmBLknQdmGRLulQk1xdJtCPBjrG0JtiSpGlgki3p0o2baJtgS5KmlUm2pCvRNNEeTLAlSZomJtmSrkzdRNsEW5I07UyyJV2p8xLtSLD5HWwTbEnStDLJlnTlRiXazEcP9jg//C9J0nVhki1pIgYTbSbmHSIiSZoFJtmSJiZPtE2wJUmzxCRb0kRFom2CLUmaJSbZkiaORNsEW5I0Szr9UjU/Ei8i8cY/vU2SVMfXr1+L4+PjYnd3t1rTzNHRUdHtdqulZiZV9uDgoOj1etVSM15vfeOWNZZJaopYdnJyUuzs7FRr6uvs7++fm2Q/efKk+PbtW7UkSfUsLCwUHz58qJakyTKWSRrHuLGsdk82fJwrqS7aDXuy6/N66xu3rLFMUlO0G+P2ZDsmW5IkSWqZSbYkSZLUMpNsSZIkqWUm2ZIkSVLLTLIlSZKklplkS5IkSS0zyZYkSZJaZpItSZIktcwkW5IkSWqZSbYkSZLUMpNsSZIkqWUm2ZIkSVLLTLIlSZKklnUODw/71fxIKysrxdzcXLG9vV2tkaSzLS8vF8fHx8XW1la1ZvaV7WkxPz9fLc2+abteY5mkpohlJycnxebmZrWmvk6/VM2PxAFgwySprkiyd3d3qzXNHB0dFd1ut1pqZlJlDw4Oil6vVy014/XWN25ZY5mkpiLJ3tnZqdbU53ARSZIkqWUm2ZIkSVLLTLIlSZKklplkS5IkSS0zyZYkSZJaZpItSZIktcwkW5IkSWqZSbYkSZLUMpNsSZIkqWUm2ZIkSVLLTLIlSZKklplkS5IkSS0zyZYkSZJa1jk8POxX8yOtrKwUc3Nzxfb2drVGks62vLxcHB8fF1tbW9Wa2Ve2p8X8/Hy1NPum7XqNZZKaIpadnJwUm5ub1Zr6Ov1SNT8SB8B1bphevnxZfPnyJU1tWlpaShP1XxR17O/vF/fu3Su+fv1afPz4sdoizZ5Isnd3d6s1zRwdHRXdbrdaamZSZQ8ODoper1ctNeP11jdu2WmIZZNA3OS/TY104MJev36djvfo0aPi/fv3/r/QtRdJ9s7OTrWmvpkZLvL06dP05a2DZLdu0kyd1H1RNCrv3r1L9T1//rz49etXK4m7JGnySBrb7uS5THkcpOPnKpLdHz9+pGMSC4mrJPXGQc2yS0uy8y/wWejRBXe0b968ST29w5YDX9KNjY2h2wLr2Y9HmeyX78v6z58/px4Y5gPrqJfjUm4Y9qceptg3RznWsS2vG6zjv0c8WmWe8xp1LEnS5NWJZbT3P3/+TBPxgXY94gVtf2Ady4Pxi3m2DYtZgVhJWWLVYNw4K36xzPa8Tj6pL4+DnU4nfYZRx4vrYhp2TOYjDkZ8D/x3pJMp4iDJtnFQs2ziPdkMxaAH4Pv37+lO+v79++lLyPLe3l5aji8gX1D25+6XbXfu3DntOeDLSrmYf/bsWdqXHuOoFzQQrKN8NC5se/XqVaqXIRz5MamT+mKeevlkX8pELzcNDufDebON9XE+bIvHY4Fz43HnNPV8SJL+LRJP2n8+Wab9p82PHuLz4hexhbiRx6yIQ4MxirKxjUfZ6+vrQ7dxLpSlPo7J8Tkm61mOOMjEtsC5rK2tpTopS52UQcTB6Ik+Kw5yXuwLzomEPfbF7du303CjT58+VWukGVN+Ec5VfvnSdJ6yceiXX+A0lV+kNMUy24bhFN6+fVst/bNcfmmrpX6//AL2yy95mme/mMfq6mq/bAjSfPll7j948OB0nnrKBiQtg+Uoy37sA86L+fz88mPm+zJ/9+7dNI+yQUv1gnO7d+9emgf1xXXxmZcLnHucvzRraDMWFhaqpebKoFzNNTepsmWSUc015/XWN27Zy45lETf4zJdxXvw6K2Yxnx+X2BPLlM3LEb/YjocPH/4WY4itsZzHtjhflAnyv47HuTKBchwj5GU57qg4yH6j4iDnKV1XtBmLi4vVUjOt9mRzF1t+adNUfqHSFMtxFzxMeQHV3D8YHxa40y0btjTPHTAvvPAYimlwyEeu/DKnsufhsRX1xuM2psHHZrm8Nzp/q55roFfg8ePHp4/PqBdc+7A38Fk36vwlSZMxbiwblMe2s+IXsWAwZpXJ7GnsYxs90gytoAxxKGIKPcsxtCPiV9RLXMtjFvue9+4SvcocO49ZnFd+3XmdOWL3qDjItYyKg+wnzaJWk2y+YHyRmPhiMcVynjgPOi8Zji9mPDLj8RKNAJ+jDPsyD0PDEY/TaMiodxxcAw0b5eOR3YsXL6qtkqRpMW4syw3GkrPiF3WOSkBBbCHBZxgGCS51kZgSv4g1efzKf3Vl3F9vOc+o+BrJeB4HY7iIdBNNxa+LRINHQ8PYNRo8egjauPulPho7Pmm8OFaTnoocDQw9BfQE0OjRY+AduiTdPPRah3HjV57QU47y1PPr168UZ1gmkY74Rb30kIfBeEZZzuUslMnraIoEPOIgNwWcG+dQt+NLmiWXlmTzZc8flZ2lTmMTvd2xbzw2yxuyJqIevvjUwTITL6eQdDd9EYMGkEdkUS+fNH7UP9jwBc6/7n8jSdLVaxLLSCYjBtC+h4vEL5JieoQjOaYOhoQQW6iXedYx0WtM3InjEJfiV0VYx9PVPLbFfjmulSSecqAsQz+o6zwk14NxEJwnyTu/vjKI+vObCWmWTDzJ5rFSfoc7uMyXLxoTHrVxt8583MnToPDFji8x8vmQ10tjQVk+Kcs2ysQ5k2jTAHIHTj1sQz4P6qMs6LUmOWc7jR51RGMWjVbe6IJxdKPGtkmSJq9uLGM4B/GEKY8NIC6cFb/YfzBmscx6jk1Z9iO2sLy6uprqIobl8evhw4e/xS+2s459qY8YxXZQX8TB/HyZJ6HnaSzzbF9bW0ufOCsOUneMLedcOQbDRsD59fv9f8XBwXHj0iyZmb/4eN3R+HDHTsMHPpnOe3QnTSvaDf/iY31eb33jljWWTdawOBjrpOvKv/g4BaLXgLt4HqHxFvh5b3lLkjQriIN0LOVxMBJuaRaZZF+ReARH48Inj/8GHw9KkjSriIN0NkUsJA7WGYojTSuT7CtEUs24NsafOQZNknTTEAfp0Sa5Ng5q1nUODw/PHZO9srJSzM3NOY5NUm0xJntra6taM/t4BE5v3U0xbddrLJPUVIzJ3tzcrNbU54uPki5FJNm++FiP11vfuGWNZZKaiiTbFx8lSZKka8AkW5IkSWqZSbYkSZLUMpNsSZIkqWUm2ZIkSVLLTLIlSZKklplkS5IkSS0zyZYkSZJaZpItSZIktcwkW5IkSWqZSbYkSZLUMpNsSZIkqWUm2ZIkSVLLOvv7+/1qfqQnT54Ut27dKra3t6s1knS25eXl4vj4uPjw4UO1RposY5mkpi4Syzr9UjU/EgeADZOkuqJh2t3drdY0c3R0VHS73WqpmUmVPTg4KHq9XrXUjNdb37hljWWSmqLdODk5KXZ2dqo19TlcRJIkSWqZSbYkSZLUMpNsSZIkqWUm2ZIkSVLLTLIlSZKklplkS5IkSS0zyZYkSZJaZpItSZIktcwkW5IkSWqZSbYkSZLUMpNsSZIkqWW1kuwHDx4UX758SZMknSfai+fPn1drpMkzlklqItqLP//8s1rTTK0k++XLl+lzY2PDxknSmWgjaCuwsLCQPqXrwFgmqa48li0uLqbPpjqHh4f9av5Mf/31V5qwtLSUPiVpUCQv3Pn/5z//Kebn59PyTVC2p17vNWcsk1RHHsvG7cnu9EvV/JmOjo6Kbrf7W2Zf18nJSTE3N1ctNXN8fFzcunWrWmrmIsedVFmvtz6vt76rLMsj+egxPDg4KHq9XppvKtqccUyqrNdb36Svd5xYZntVn9dbn9db31Vebx7Lxm1zGifZ47hIWYNWfV5vfV5vfV5vfV5vfV5vfV5vfV5vfV5vfeMe118XkSRJklpmki1JkiS1zCRbkiRJaplJtiRJktQyk2xJkiSpZSbZkiRJUstMsiVJkqSWmWRLkiRJLTPJliRJklpmki1JkiS1zCRbkiRJaplJtiRJktSyzuHhYb+av5bK8yvm5+erpdnn9c42r3e2eb2zzeudbV7vbLv66y2K/wcWwdcesHaQ6gAAAABJRU5ErkJggg==\&quot; /&gt;&lt;/p&gt;\n&quot;,&quot;text/plain&quot;:&quot;&quot;},&quot;name&quot;:null,&quot;value&quot;:null}],&quot;maxScore&quot;:1,&quot;hasAnswer&quot;:true,&quot;answer&quot;:[&quot;0&quot;],&quot;values&quot;:{&quot;hints&quot;:[]},&quot;secure&quot;:false,&quot;data&quot;:{&quot;question&quot;:&quot;&lt;p&gt;Which of the following is a&amp;nbsp;Use Case Diagram?&lt;/p&gt;\n&quot;,&quot;fontSize&quot;:&quot;medium&quot;,&quot;choices&quot;:[{&quot;id&quot;:0,&quot;choice&quot;:&quot;&lt;p&gt;&lt;img src=\&quot;data:image/png;base64,iVBORw0KGgoAAAANSUhEUgAAAwMAAAFYCAYAAAAP9CA+AAAAAXNSR0IArs4c6QAAAARnQU1BAACxjwv8YQUAAAAJcEhZcwAADsQAAA7EAZUrDhsAADu+SURBVHhe7d2xj9xmevhxzi9bCDggu66SIsnKf4HlKgZOwN41aW4ByZ062X+BpU6pfMYVViepStLEdpGDrrIN7AG5BMGdsALOQQrbCK72rpHmKs8GOEABFtjffCk+8rv07A45szPkS34/ADEkZ4bDlxwOn+d9X3ImZzNFSycnJ8X29nY11c4q7z0+Pi52d3erqXa6WmfL25zlbc7yNmd5m7O8zVne5ixvc5a3Ocvb3KLy/r/qUZIkSdLImAxIkiRJI2UyIEmSJI2UyYAkSZI0UiYDkiRJ0kiZDEiSJEkjZTIgSZIkjZTJgCRJkjRSJgOSJEnSSJkMSJIkSSNlMiBJkiSN1GQ6nZ5V4703W9diZ2enmho+yztslnfYLO+wWd5hs7zDZnnPm5zNVOONnZycFNvb29VUO6u89/j4uNjd3a2m2ulqnS1vc5a3OcvbnOVtzvI2Z3mbs7zNWd7mLG9zi8prNyFJkiRppEwGJEmSpJEyGZAy9bvf/a746U9/Wkwmk1YD/QbnzW8yrPLe69evz53fZOhqnS1v88HyNh8sb/NhDOXld5zfc6krXjPQgOVtzvI2t0p5//7v/754+PBhOf7++++Xj5KkvDx79uxVIsBv+f379z3/NmR5m1tUXpOBBixvc5a3uWXLGy0CnDh+/vOfV3MlSbnit/yDDz4oDg4Oip/97GfV3HY8/zZnec+zm5CUqZ/85CfVmCQpZ1Gx8/z58/JR2iSTASkz1B6RCJgMSNJw8JtuMqAumAxIkiRJI2UyIEmSJI2UyYAkSZI0UiYDkiRJ0kiZDEiSzjk6OiovVP/qq6+qOUXx8ccfl/MuGtLXzMOyeI5lX4Zb5/K6t99+u3z0z5gkab1MBiRJ53Cbw48++qh4/PhxNecl/paG4be//W35fEzH39WQDDx69Kh8rGOZDJclA7zv9u3b5b2033vvvfLxnXfeKd59993qFcshEfHuW5I032T2w9z6T8ckdefOnTvFtWvXyoBMumrT6bR4/fXXi08//bT8c7vvvvuu2NnZqZ59iaCeGvt6rT0B9/Xr18tlfPbZZ9Xcl8tk/o0bN8r3XhSY87n8mR4JQCB54D0kCvxbK3+cw7ICz7N8ls04r2F6b2+vnMf4kydPyvUhuWF+vI/XgnmxTF7Pc0x/8sknZdlv3bpVPpdO17eJtCqOtxcvXhRPnz6t5kgbcraE2Y9lNdbeKu+d/UBXY+11tc6WtznL28wskCoHaR0++uijszfeeKMcnwXJZ48ePSrHU7OAvXyujnk8t729fTZLIqq5Z+Uy7t69Wz4/S2KruT/E596+fbua+iGWwZCaBfzlOs+Sl/Jz33vvvXIdZklDOf7NN9+Un8s085G+loFx5oH1Y5msC6/nkeNtlgCU0zx6/Gkd+F7dvHmzmmrP829zlvc8uwlJkl6h9vzevXvlODX01Kq3xfvSrkKMp7X9F+F1tHjRQnD//v2yJn52Equefbnczz//vJp6Wbs/C/bLrkXRFYj1j5YL5lPDz3wemQ+WzTivZeBzmRdYFi0J8RqWxXg6LUlDYTIgSSoRBBNgE0SD4JtuQm2D3zQZYHnT6bRRn/3o1sP1CFwvQFelSAzAMpgfyyYwZ13pssNzJApcX8BjzKtj+azT8fFxeYEyw9dff30u6ah3RQLrhphvQiBpKEwGJEklguuTk5PitddeKyaTSTkwHcF3UxE4E2BTwx7JRVME8dTC894vv/yyXC8SFdBqEdcjEPRHKwbvoZWAQJ6LmCnDvPWOoJ+k4iy5APr9998vEwXUE4F5vGZA0lCYDEiSykCYbjl000mDZIJx5keg3BStAwTxDBGwX4ZgP+2qEyKxiM+PrkLUzLN+8TyiKxDPkRBctrxIONKhTYCffq4k5cxkQJJU1qJTq17vWkPQ+8Ybb7RuHYiuQgToTWraeQ3dg/h/gWgFoBafbj/U4scyCNjv3r1bvi5NMmh94LWRNNCiwfsC0zzHwPvpHhSvZTxtveC1kjQWJgOSpDIAp3Z8HoLuCNBBYD6vZpx5adBOQpAG7Dx/Ue078wn+SUh4H12USEyo/eez04SCwJ1AntcFEg9ey+t4Ly0a0Z2I18VzfAatFSQ4LJ/PpXtRJDtM71W3H0V9GvVpScrZZPYD2fp/Buo1Lm2s8l4u+OJEsYyu1tnyNmd5m+Fe1PB/BjRWJC0E9W1bK6Q+47f99PS0ODw8rOa04/m3Oct7ni0DkqQskABwHUDT6xAkSYuZDEiSskAyQM0YFwh7Aa8kXQ2TAUlSFuIOQCYCknR1TAYkSZKkkTIZkCRJkkbKZECSJEkaqcl0Om19a9GucF/pi+5RPUSWd9iWLe/+/n6xtbXlrUU7xAWs6WN49uxZNfa9+j3p63/qVZ+WNE5xa9GDg4NqzuZ4/h22ReX1fwYasLzNWd7mli2v/zOwGQT6abBPoF8P/uvmBfaL3oN4H4kD4yYI0vj4PwPtWN7mFpXXZKABy9uc5W1u2fKaDKxHBP8XBf0E6Gkt/7JBe33Z8ZkxnorPXPazJOXDZKAdy9vcovJ6zYCk0eI2lQyTyaQ8EX/wwQfl/Pfff78cqCuJgeQrXs+wbHAegX0MLItlM8TnMMTyWSfWLdZxXqIiSdKyTAYkjUoE/wwE2gxp8J8G/V2IJKGeIERyUE8MTA4kSaswGZA0eBHcRwJQr/nvMvhvIk0O6olBDCYFkqRlmAxIGqw0AYgkIIfg/zL1xIABkRTkWi5JUjdMBiQNTpoEpK0AQwuUSQzS5ACUmbKbFEiSmjAZkDQY9SQg91aANtKkgPFICuxCJEm6jMmApOxdlASMUT0pIBGw+5Ak6SImA5KyZRJwsUgK2CbRUmArgSSpzmRAUpYI+glwCXRJBEwCLhYtBYgLjSVJgsmApKzUWwMIck0EFouWArYZrQNsQ1sJJEkmA5KykbYG2CVoOWwzkgK2odcSSJJMBiT1XlwEm7YGaHlpK0FcSyBJGqfJdDo9q8Z7b7auxc7OTjU1fJZ32JYt7/7+frG1tTWagDhaA+C1AVcvEi1Ei4GkzeM4PD09LQ4ODqo5m+P5d9gWlXdyRlt7SycnJ8X29nY11c4q7z0+Pi52d3erqXa6WmfL25zlbSYN3IYuEoGoydZ6kBCwnXk04ZK6EcnA4eFhNacdz7/NWd7z7CYkqZdMBDYntjGPbHOTAUkaD5MBSb0TiYDXB2wW2zquIzAhkKRxMBmQ1CtpImBAunlscxMCSRoPkwFJvWEi0A8mBJI0HiYDknohLmKl37oBaPfYB15DIEnDZzIgqXNxe0svFu6X9KJiSdIwmQxI6lwEm3RNUb9Echa3tJUkDYvJgKRO0QWFloGohVb/kKSxj+wuJEnDYzIgqTNxnQDBpolAf5EEeEGxJA2TyYCkzhBckgQYYPYf+8jrByRpeEwGJHWC4JKWAa8TyMfe3l75aPImScNhMiBp46J7EDXNdg/KB0lAdBeSJA2DyYCkjYtg0tuI5idaBWwdkKRhmEyn07NqvPdm61rs7OxUU8NneYdt2fLu7+8XW1tb2QbStAr4nwJ5IxEgoTs7y+b0IfUev4unp6fFwcFBNWdzPP8O26LyTmY/5q1/zU9OTort7e1qqp1V3nt8fFzs7u5WU+10tc6WtznL20zc7z3XQJr1JyHwVqJ5m0wmZZchWwikqxHJwOHhYTWnHc+/zVne8+wmJGmjSAS8ViB/XjsgScNgMiBpY0gE4B2EhsOWAUnKm8mApI3xDkLDQRLAfnz27Fk1R5KUI5MBSRsTLQMaBv53wH0qSXkzGZC0EXYRGp5o4bGrkCTly2RA0kbYRWh43JeSlD+TAUnS0ryrkCTlzWRA0kbQTYg+5jkhyD06Oqqmrg7dauxaI0nqA5MBSWsX1wvk1q2EgH0dycA777xTDkMQ+9QLiSUpTyYDktYu12RgEf7i/fPPPy9bEObdYpN5T548KRMKhq+++qp65nvMi+dZzieffFIuNxcmA5KUN5MBSVoCwfvrr79e/Pa3vy3Ozs6K9957r3j33XerZ4vi7bffLud99913ZSvA/fv3i88++6x87uOPPy4H3Lt3r3yOR5bz6NGj8r2SJG2CyYAkLYHg/datW8Xjx4/L7kTUjBPgRwsAgT/zeI5xkoaLfPnll+VreC3Ly62W3bsKSVK+TAYkrR3dZYYWMB4fHxe3b9+upopiZ2envECaRICBcebFczdu3CjH63gu3Ta5drvxn4glKU+To6Ojs2p8UKhdC1988UU1VhRvvfXWq0HK0Z07d4pr165dWtPcJ9R2R6CYyzqHyWRSrvO8RIYgntr8eiBPgkCff4L5NKCPC4ZpPWCbgMd0PPC5tBZclED0zU9/+tPyMbf9K/UJx9GLFy+Kp0+fVnOkzZic0Um1pZOTk2J7e7uaameV91ITt7u7W039UJxM03te10/i6cmZ57hH9rwTfaqv5b1MV+tseZtbtrw5BF4RCNePxSElA8wj8Ke7UHjttdeKTz/9tBzn+oFvvvmmHMebb75ZflfYLk2SgSV+mjtjMiCtjuPo9PS0ODw8rOa04/m3Oct73iC6CcXJlcCDgQCfkxInUx7TIebFyZ2DjyFNEiS1F8chgSzHVByLTRLuPvv666/Llo10ADX9cacgUF5+qCkrNfpcOMzz4JHp6DYkSVJfZJ8MEHykgQfBPvMuCz54Lk0QCGJYRlozJ6mZixKAOBYZcvuzscB6U9MfZYoBJAPcLYjWAYJ8uvVEpQLTjEfFQ9xRKLr9XL9+vRzq4yG37UVZc93HkjR6sxN2a9PptBprb5X3cn1DanZSph29fFzVZcvqS3nb6GqdLW9zy5Z3FlyWQ5c4TlgHjpk4bi47DuP4GotZ8H82C5DLxzALls8ePXpUTQ3LVf0OS2PGb+rNmzerqfY8/zZnec/LtmWA2saohbyKGn2WwbJY5lUsTxoajgtq/2kF4DgBx8zsd6R8zuPme7QMsG24boBuRTxyh6G4iFiSpL7IMhkg6LjKRCCwLBMC6XscBwzzEgC6wDQ9Tugqg+hGMwbRdYbtxIVbR0dHg7xmIPZp7GNJUl6ySwY48RCUcOJZR8DOMiMhkMaongAwLJMApMaYDIA7DcX2HOrFwyYDkpS37JKBCNIJStYlgp1lgh4pRxGw1hMAjrPoBiTNQzcoEwFJyldWyQB/HkYtFEHKukXrwNhqMjUeTRKAqwzy4piSJEn9kVUyEP8qvIlayvgMkwENCd/neQkAwzoSgHk8poaDfcnA90eSlKfsWgY22RxtTaaGIE0ALvsvgHWLzzAZGI74fbSbkCTlK5tkIAKILmqgnj9/Xo1J+ehDAlBH0Bj/4KthMBGQpLxldwHxJkWwZDKgXPCdTf8LoA8JQIpbbUZLhfLGfmToooJGknR1smsZsBZKOq+eAKBPCUDKJGA47CIkScMw4e+Nq/Fee/jwYTkQ4GwSAdaDBw/KYdNm+2aw9yafx/I2s7+/X7ZWEfCnARm17jkE26wj673pY1lXh8oZElC+d+u8zbM0JhxTp6enxcHBQTVnczz/DtvC8s5OyK3NFlqNtbfse2eBD5FDNbU5fOYsEaim2ltlWx0dHVVj7XWxj2B5m2tbXo6BOA5iYDpHOa+7zs5mSUC5D2eJQDVH0qo4rm7evFlNtef5tznLe57XDEg9Ft18ogtQ2hIwO36z7XYzSwRelUX5oWWA7yCDJClv2SUDce3AJsRnzTL18lHahHkJAMFz/BnYEAKwSGJyTWbGjK4M4DspScpfNslABA0mAxoivmvzEgCGaAEYWi1stA6YEOSD7ykD+85WAUkaBrsJXYL7oXvC07rwJ3qRAFDbOi8BGHKgHGXzfwfywXeU30QTOEkajqySgXv37pUno020DqQ1YNJVigTgzp07o0sA6ig3x5nBZf+xj/xNlKThyS4ZwCaSAYI02DKgq0Aglf4XAAEV3+cxJgApys22YJuMdRvkgN/c+N76myhJw5JdN6FNBA6c+KwB06r4jqYJAPhORQIQye3YsS0IMGMbqV/4LeR7bPcgSRqm7JKBOBmtM3Bg2Z74tAy+MwzzEgDuBuR3ar7446q4U436I/0eS5KGJ8sLiNcZOLBMWwXURj0BYDABaI9tFrXQ6of4PeR7bPcgSRqmLJMBTkrrCBw88ampSAD4e+80AeC7E92A1A7bLI5rt1/32AfsC/aJv4eSNFxZJgPgREXgxcmKGlkel8WyYhme+HQRvifxXYkE4MGDB+cSAL87q2EbcgyybRlXN9j2keC6HyRp2LJNBkDgFbX41OpHzX5TnOTipBfL8sSnFN8nvhP1LkAMJAAkAyYAV4vtbULQnfhNNBGQpHHIOhlABPGcuBBJQSQG9YGTG0M9uIukQorvCd8Rvkf1BCC+Q1ofti/bm23PPtBmpN93v+OSNA6T6XR6Vo333mxdyz7al3n+/Hnx8OHD8vEy1Oimj33UpLxD0nV5+d4whHV/R5Yt7/7+frG1tVUmsENHQEpwSqJOgGrCvj5RgWIiIHWDY/D09LQ4ODio5myO8cawLSrv5IyqzpZOTk6K7e3taqqdVd57fHxc7O7uVlOLcWIDwQQH2C9+8Ytyum1AkUt5U12tc27lJej5j//4j1fJI4EQmgZDXZQ3asrHkAyA4zgtswnB1YqECyYCUnciGTg8PKzmtJPb+Rddvdfynpd9N6HLEDSkgUN9WuNEsMOPbnQVA0GQXYD6iWOWfcMj+839c3XYliYCkjRug04GpBBB/rwEgCZZg6D+i2uD2H8kBdHyp+WwDdmWbNPYrh4HkjQ+JgMarHoCEIEPCQCBpYFPfthn7LvoOuQ+bC+OifT6AAYTAkkaJ5MBDUoENvUEgAAyugEpb2m3IfavrQTN8N1PWwPqxwPjJgSSND4mA8oegQt3AbosAfBakeFh/zKAIJdB83EMcFykrQHzxLESr5UkDZ/JgLJEoELgEgkAyQBBTlrjaQIwfOxjEgL2O98Jvg+2FHwvPUbSY+MybE+2q8mVJI2DyYCykSYAaXcHBu6hy3OLAh0NE/s9gli+J9FSMNakII6TNklAKhIsSdLwmQyo9yKwqScAEeC0CXI0XNFKwPeC78fYkoI4FlZJAlIeV5I0DiYD6iUCEYK4NLAxAVBTfD8iKUCaFAwtMaCscZxcRRIgSRoXkwH1xuPHj88lADAB0Cr4ztBawIBICtLkIEdxPFyULEuS1JTJgDqVBjUkA4ighgDOwEZXIboQpYlB2o2o74lBepxc1ArgsSJJWobJgDYuDWzSoObo6MgEQGtFUpBeW1BPDPhOpslBVwlCHCOxTulxEglAV60AfU6aJEntTWYnlLNqvLGTk5Nie3u7mmrn17/+dfGjH/2ommrnj3/8Y/EXf/EX1VRznERPT0+LX/ziF9Wcdv70pz8tvc5vvvnm0tvq+Pi42N3drabaWWUfreO9EbSwLwJBTQRnGFJ5m1i2vASIiEBWVyOC/2fPnv0g4I3v6N7e3qvxUJ9uIj4rzPtMsOz4zGU+56qxjnz/OHZN2qWrxbFFrHJ4eFjNaaeL8xHGdP7FEMs7mU6nrZOBVezs7FRj48AtL5fFe3PeXtz7P33EgwcPips3b5ZDXe7lbWvZ8u7v7xdbW1smAxsQQTvBekwvMi9oX/S+CPpDX4L/eUgCopXChEC6OpEMHBwcVHM2x/PvsC0qry0DDdgy0Bz797/+679+0AKARYGDmXoztgx0qx7Y16cjcUilgT4i0O9rwL8I30HKbUIgXR1bBtqxvM0tKu/Gk4Eudl6XB1gX5cUm15mggGGZBCDlwdmMyYD6IBICvoe5JjVSn5gMtGN5m1tUXi8g1tII9OOCy+g2QDcg8kues8ZQGq5IRiMpkCTlyWRArRDgc/KPO5yQADBEAkAyIGkcIiFIWwUlSXkxGdBC9QQAaQJgC4A0TnQPIiGgZYDfCElSfkwGNFcE+fMSAE7+JgCSQELAb4MJgSTlyWRAr0QCwO2nSACiG5AJgKTL8NsQCYG/E5KUF5OBkYsEIP2XU/r9E/xHNyBJWiQSAn5D/N2QpHyYDIzQvASAk3gkACQD3ipQUltpQuAdhiQpDyYDIxHN9/UEgCFaAEwAJK2K3xIqFvw9kaQ8mAwMWJoAcGHfvASAQZKukomAJOXDZGCACPC5CNgEQJIkSZcxGRgIAvz0vwDo928CIEmSpMuYDGSsngAgEgCSARMASZIkXWZydHR0Vo0P1p07d8rHp0+flo85e/z48bnHt956qxzu3btXTmv4+D5fu3atvEhTyomtlNLFqNx78eLFIGIV5WVyRjVySycnJ8X29nY11c4q7z0+Pi52d3erqeY4wE5PT4vDw8NqTjtdlzdOnlH7D1oALjupdrXOXexfjKm8fJ9hMqCcxD8Uc3Gx313ph7qMVTz/NjfE8tpNqKcI9Kn9v+i/AKxdk5QTkgB+w/yXYknqF5OBHuEEyRAJAMlAPQHwln2ScsVvGL9p/L6ZEEhSP5gMdOyyPwM7OjoyAZA0KCYEktQvJgMd8M/AJI2ZCYEk9YfJwAaZAEjSSyYEktQPJgNr9vDhwzL4j25AJgCS9BK/f3SD5LeRFlNJ0uaZDKwZyQBMACTph7hBAgkBlSYmBJK0eSYDazadTsuTnQmAJM0X/ztAQiBJ2qxRJAN7e3vF8+fPqylJUt+YEEhSN0aRDDx79qx8tAlakvqJrkIkBPxO+1stSZsz+GQgPbF4gpGk/oqEwP9WkaTNGXwywF0q8ODBg1fjkqR+MhGQpM0adDLARbu0BkRfVHghryRJkvTSZDqdnlXjvcedeXZ2dqqpxXjtzZs3i4ODg3Ka23wysJwctC1v7ixvM/v7+8XW1ta5JFeSlDcunj89PX0Vs2yS599hW1TeyRk3v2/p5OSk2N7erqbaWeW9x8fHxe7ubjV1ubhndfQ/jc/lz7+453+bFoIcylvX1Tpb3uaWLW/cbcVkQJKGI5KBw8PDak47nn+bs7znDbKbUFw0TNBf73/KPP/+XpLywm+2v9uSdPUGmQwQ7JMEzDtxMI/nvJhYkvLBLaL53faucJJ0tQaXDBDsR6vARfgTMljLJEl5iC6f0QVUknQ1BpUMcIKg5mhe96AUSUB0F/KkIkl5iEoeW3Yl6eoMKhngBHFR96C6eI0nFUnKA7/vtBBQiRMX0kuSVjOYZKBJ96A6Xst77C4kSXkgIYjfbhMCSVrdIJIBTgrRKnBZ96C6tLuQJCkP8dttZY4krW4QyUAE88vcdz1OJJ5QJCkfaWWOv9+StLzskwFqhhg4KSzLE4ok5ceEQJJWl30yQJ/RphcNXyQ9oUiS8mFCIEmryToZiIvHVmkVCHGtgScTScqLCYEkLS/bZCDtHtTmouGLsAxPJpKUJ363r+JcIEljk20yQNC+aveguliW3YUkKT/cRMLKHElqZzKdTs+q8d6brWuxs7NTPHz4sBwODg6KmzdvVs9ejVj2gwcPyqFLUd6xsLzN7O/vF1tbW0vdPUuS1E90fT49PS1jm00b+vmXuC48f/683M6cR4khYxiyRft3cjZTjTd2cnJSbG9vV1PtrPLe4+Pj4ptvvikPGLr0tKkBavO5LJfWAYItWh+6LO/u7m411U5X62x5m1u2vHGtjMmAJA1HJAOHh4fVnHY8/543r7dHvSsh3c1DdBdf1N2wr+W9zKL9m103odip62wKnvcFkiRJUr8R4EelLgMBPpVn1H3zmA4xLxIAEjKGNEkYg6ySgcePH5c7iB23bnx54gslSZKkfiNmI5iPJIBgn3mX1fbzXJogEPuxjDHFf9kkA+wckgF22qImnKvAl4Avkq0DkpS3sZ3YpTHiGK8nAW0RX/LeiP/G8ruRTTIQQTk7aFPiS5BeeCJJysve3t6oTuzS2KSJwFUc5yxjTAlBFskArQIM9+7d20irQIovA8mAJxFJytPYTuzSmHBMX2UiEMb0u5FFMkATL0kAycCm8QXgllN8GSRJeRrTiV0aCyqKOaaJEddxXKe/G0PW+2Qgdi47oyvxfwOeQCQpX/yGEzRwYieIkJS3CNLXeWOZiP2GHAP2OhmIjI9EYNPdg1K0DFijJEn5I2jgfDLG2wdKQ8Kfh3EMb6KyOGLAof5m9DoZYMOvq+mnrViHZ8+elY+SpDxFLaIJgZSvuLnLJmLE+AyTgQ1jw28q42uKdWGd+pCcSJKWFwlBdDOQlBdaBjbZayRaB4aol8kAAXe0CnTZPaiOJGDIXwZJGgvOLekfDEnKR9TQd1FhTBIyNL1MBiLYXucFIcuKVgFbByQpbyQEtvhKaiJ+I0wGNoCNzQ9zHxOBEK0DnjwkKW/8jvubLuUlWgb61HskZ5PpdHpWjffCzs5Oefeeg4ODas73ZutaPt8HXLjCwDqtS5/KuwmWt5n9/f1ia2ur1wmzlJtIBEwI1BW6q52ens6Nf9Ytt/NvxGBnZ5sNYSeTSXm7+bjlfC4W7d/JbEO23pInJyfF9vZ2NdXOZe+NOzsQ5MzL9o6Pj4vd3d1qqp11rDNfCmqULjt5rPK5fStvE5a3uWXLG/2bTQYkaTgiGTg8PKzmtDOm8y9xF615XSUDH374YTWnnb7GG73pJkQSwEBwnUuzj03LkiRJyllvkgGCapKAnAJr1pV1Zt0lSZK0OXHtwCbEZ9GVfWh6kQwQVEerQG729vbKR1sHJEmS1i9iLpOBq9F5MsDGpWY9p+5BKb6Q0V1ok19KSdJm+Nsu6dmzZ1nGqU10ngzk2D2oLtbd7kKSNCxc1BkX7UvqDy7k3VRFLJ/BkGMPliY6TQYIooeycSkDZck5qZEknRfnJxMCqV/i9p6bSAaisteWgSvGzotWgSFs3LS7kCRpGDg/RWWPCYHULxF3rbMilmOfISoGhqizZCCC5iFt3Pgy2jogScMRlT0EBP6+S/0Rx+M6K2Kj4nrIx34nyUCaZQ2tyWUTWaokabMiIfD3XeqX+APOdbTcscyhtwqgk2SAjTvULCs9YUiShsOEQOqfdXXli0SAZGNoFdd1G08G9vf3y8chZ1nxpfFkIUnDYkIg9Q/HIkE7wftkMikfl8WyYhkc60NPBLDRZIAN+/z588Fv3MhSOVk8fPiwmitJGgITAql/iL2iFp9a/ajZb4pjmYHjOpY1luN74y0D3ApqDBuXMvJlGuI/1UnS2MVvPIHDKrWQkq5OBPEk64ikIBKD+sBxzEBLAMcyA+8dQ9eg1OTo6OisGm/s8ePH1dhLf/3Xf1387d/+bfFXf/VX1ZzVXL9+vZitVzW12L//+78Xf/jDH8rxP//zPy/+7u/+7srWReqbO3fuFNeuXSt/rCR1K4KMsQUPunp8l168eFE8ffq0mqNVffHFF2XMyuNl7t27d+5xbCZnM9V4Y2RQd+/eLYN2fPXVV8Xnn39efPrpp8Xt27fLeRc5OTkptre3q6n5WP681To+Pi52d3erqaKYTqflwfPdd98V77zzTjmPJOKTTz4pPvroo1fz0ORz6/hhJ2N88803W783LPO5oV7eNlb53K7ea3mb4TsPkwGpHzhnYYnTqfQKv+2np6fF4eFhNacdz7+XI2kHtf8kXR9++GE53TaJz6W8qUX7d+luQgTa0bzy2WeflcnBxx9/XD37EvPZ6ATnBO6BgD2GJ0+e/OD5OnbgvJaCt99+u9wwJCOxLqzDo0ePXrVe8D6eTz179uzc5zHNepLQxHze8/XXX5fDt99+W84Dr+G1vCcVy2RdeT4+k2sk0unAelFuyp8+xzJiWf/8z/88t9ySpP5IuyVI6ieC/jTwr0+P2ZVdM0DQurOzU019nyxQU8IPJa0IEWgTsN+/f79sjqFWn+CdwH4eXsOQLht8XvT3qj/H6yPA5rPqzT7s/HieWn8+n/WkZeP1118v15Pnefzyyy/LZIBxXkuLA6/lPUwHlkkZSIAoE89Rxn/5l395NR1ZKctmmu3Cc7SmRPLCcyyL7feb3/zm1TaTJPUTv9mciyQpR0snA9RqU+PNQGBLQJ5eS0DwT2ActfUxHQiy43keCZTrgS/vYz7DvGQAq2Z1BN98TqwnwT6iixGPXATMcyQB6ToTyDM/vPHGG+U2YGCc5//hH/6hnN7b23uVDPD+995779XnMp/EIS0/CcKvfvWr4saNG9UcSZIk6WotnQwQGMcQgW4aGFMbH91vGOjrlHZ5SYP49NqDkAbK9URgVQTqgXGSmeiuQxA+7/NYj/r1EATqUSa6K6XPs4woF9Ly0tWI/luxbUiskJa//lmSJEnSVbuSawao+SaQpXabRwJkutvQDYZgm2ShftFDGijPwzKpKU8D5FTUmKcJRlME4oHl09eTlgoCcBKDeV1z5s2jDPH5bWvw02SKgXVIt8lVJ0CSJElS3ZVdMxDBK0EzXWgI/qndJ8CmVrweTM8LrtMAOFoaeP+8gJ/XkmSQjNQR4Eff/3pQzbz6Z5PY8Fm8j649rH8dZaivB69flNTMwxXdLC+SqRiWWZYkqb84l0lSny2dDHCXHboBMdDt5d133y0TAIJcglq6BUXgzXP1IHxejX9au04QTyJAoH7RxcUE0ATuLJ/1YJl0ueH2XLdu3SqXwfrw3H//93+Xn0/rRbRS8CNN0hA/1jzPLeLSBCLWmfWgnPFaHlku89viPXRLiuSCRMREQJKGhXMU5yMeJamvlkoGfvzjH5d33qFrCwN31qG2O4Jbgvj4HwKCcQLzqHn/5S9/Wc6vd6uhlj8Cb8YDP6Ism/fXseyozeeCXKa5ADi9tSifw3M/+9nPXq0LwXgkCryW6xtIAphmvVl/UDZeG+vMslkf3stj3CUJfE6aRDCdBviMxzTvZT34HD6XhCZaI1hGWn5JUp74ree8wrVhjEtSHy31p2N9/dOEy3S1zpa3OcvbjH86JuWFY5bWZI5ZkgNpHv90rJ1l38t25k/Hfv/731dz2smtvFi0f6/smgFJkvRDkbhHUiBJfWIyIEnSmkVCQJchSeoTkwFJktaM7kEkBLQMRFc/SeoDrxlowPI2Z3mbW7a8EUh4zYCUHy4kpnWAG1R4UbFSY7xm4Ne//nXxox/9qJpq509/+tNS7+X445qBDz/8sJrTzrKfC/7Lqo/xxmQ6nbZOBrrC3YbSO/YMneUdtmXLu7+/X2xtbZkMSJkaUkKQ3m47xa236+p3yqtfTD32i6sjGTg4OKjmbE5X598xnfPBdu7Cov1ry0ADlrc5929zy5bXlgEpfzklBAT6abBPoF8P/uvmBfaL3oN4H4kD42NKEGwZaMeWgeYW7V+TgQYsb3OWt7lly2syIA1DXxOCCP4vCvoJ0NNa/mWD9vqy4zNjPBWfuexn5WCMyUAX72U7e2vR87yAWJKkDpAAkAiQEMwLujeJdWHgjzAJllgnsH4M1BvGQEVEvJ5h2eA8AvsYWBbLZojPYYjls06sW6xj19tMGgqTAUmSOhIBcAS8m8RnE1gzEGhHK0UE/6xXBPxdiCQhkoJYp9hW9cTA5EBajsmAJEkd2mQiEMF9JAD1mv8ug/8m0uSgnhjEYFIgtWMyIEnSwKUJQCQBOQT/l6knBgyIpCDXckmbZjIgSdJApUlA2gowtECZxCBNDkCZKbtJgXQ5kwFJkgamngTk3grQRpoUMB5JgV2IpPlMBiRJ6qFlAveLkoAxqicFJAJ2H5J+yGRAkqSeIWAloG8auJoEXCySArZJtBTYSiB9z2RAkqSeIZAnqG+SEPA8ryPQ5T0mAReLlgLEhcbS2JkMSJLUQ4sSAualrQEEuSYCi0VLAduM1gG2oa0EGjOTAUmSeuqihIDxaA2wS9By2GYkBWxDryXQmJkMSJLUYwSpkRBE15a0NUDLS1sJYvtKYzOZTqdn1Xjvzda12NnZqaaGz/IO27Ll3d/fL7a2tgwCpJGhO0sgeLUm+2rF3YYQLQabxGefnp4WBwcH1ZzNGdP5l3Mo2/lf//VfqznDt2j/Ts5oX2zp5OSk2N7erqbaWeW9x8fHxe7ubjXVTlfrbHmbs7zNpCcrSeNA4B/dgjz214eEgO3M46YTrkgGDg8PqznteP5thu384sWL4ve//301p53cyotF+9duQpIk9ZiJwObENuaRbW7ri8bAZECSpJ6KRMDrAzaLbR3XEZgQaOhMBiRJ6qE0ETAg3Ty2uQmBxsBkQJKknjER6AcTAo2ByYAkST0SF7HSb90AtHvsA68h0JCZDEiS1BNxe0svFu6X9KJiaWhMBiRJ6okINumaon6J5Cxu76z2SHZpXWEbpv+boW6ZDEiS1AMESQRLUQut/iFJi4BWzbCtGAj+SQJMePvHZECSpI7FdQIESCYC/UVQ6wXFi6UJANsqvtsM/NctCW9X229vb6/44osvqinBZECSpI4RLJEEGGD2H/vI6wfOq3f/SRMAAn8SAJ7vw/f72bNn5SPrrJdMBiRJ6hABEoEJgZPyQO0y+hDcdiWC+52dnR90/0kTgD61dHGcRRJgMvA9kwFJkjpCQBKtAnYPygdBLkHv2FoHIgFIa/8fPHjwg+4/ff0ux/66d+/e6PbdZUwGJEnqSAQkBFHKC0Fv+jhEJKuUb173n0gASAZy2AasI+VJj7Uh77s2JtPp9Kwa773ZupbNUWNheYdt2fLu7+8XW1tbBg9S5ghMCLKoRfV4zhPBJMExQfGq+C6cnp4WBwcH1ZzNSc9Hz58/L4eHDx+W07h58+a5IUeUj3Vn+1Lef/zHfyzLyPjQLYo3JrMvcOtv8MnJSbG9vV1NtbPKe4+Pj4vd3d1qqp2u1tnyNmd5m+GEAYMHKW8cy1FTaRehfFFjTi35qrXMkQwcHh5Wc9pZ5Xx0//798r1p1xnKhEXlyuH8Wz/W4vy7zL7Lobx1i+INuwlJktQBghMCExOBvBFMpkF0LgiACZIJiB8/fvyD7j88v2qC0wccZwyUq36sxb4bQjlXYTIgSdKGEZyAYETD0PeAku9cmgBEAsN38OnTp4NKAFKUkyRgXrmYx3M5JnNXyWRAkqQNiwDFVoH8RUAZ96/vkwjuCf5JAtIEgOCfbjM8/9Zbb5Xzh4ayRavARbxNrMmAJEkbFy0DGgYCyr7s0zQBIPhnIBiuJwBDx/6Isl+WdLMteA2vHetxaTIgSdIGRcBxWW2l8hLBZhdBNt8nPpc7zdUTAAL/oXb/WYRtwH5pUu54De8ZI5MBSZI2KIKUy2orlZdN78sI7ud1/0kTgLF+xyg7SVKbhJvXRmI1NiYDkiRJKyKYXGfNcpoA8DkMfCYDwT/3zx9zAhAI6JdJuNl2696HfWUyIEnSBhGsxEWL6/Lxxx+/ChjnDblhmxEEj0nUUqd3/2FIE4BIEPS9+H7TQtJWbMuxbVOTAUmSNoQAD5uovSVYZCAo+uijj15NM+QgDXRv3LixVHC3SbFPYx8vizIv6v4ztmC1KbY9A9trWdE6MKZt/GezwrYu7f/93/8V165dq6baWeW9/PvaZX+nfJmu1tnyNmd5m/nkk0/Kx3feead8lJQPauy5BSWP60TwHN0kjo6Oiul0Wn5mOo/hxYsXxZMnT14Fsl999VXxT//0T8XXX39d/OVf/uWr36h4Pb93PP+f//mf557H559/XvzqV78qf9t4Lv1tjOf4J9Tr16+fe451+81vflMOscxYD4JiXs+8P/7xj+V4YDvye1j/PN5LuVguZeMz2R7rxroRRPIY27MJwjACWMry7bffluUiIGUZzOe3nvG07PN4/i2K119/vdxWi46vy8ob++6ihKBP5W1q0f61ZUCSpJEhyLx3714Z+ESNO9O3b98ua5+/+eabMrAisAbB1bvvvlu+/rvvvivf8+abb5bPgfFoffj000/LWm2C8Xju0aNHr55jOp4jwWCa5fGZLJ/PZGCaIaYjSMPbb79dvPfee+eWybJAOVhXgmie57P7VnlCkFnv/oObN2+W68zzS9TVjhrbE6u0CoT4ro1mH8y+dK3NDuJqrL1V3js70Kux9rpaZ8vbnOVtZvYjVQ6S8jMLVOijU01tBp+5t7dXTb00C77L9fjyyy+rOWdns6D53PTdu3fPZgF3OR7rPQvOy2kwzXJifJYklOOYJQblNAPvTZ/b3d09mwXw5fitW7defQZYB14P1jnGY31jfHt7+9wyWQ7rC973xhtvlONI37tu/DbHOqdYB+bzPOvCEK+Nbcj0LBkox5cx5vNv7ON5236eJuVlWfOW2YfytrWovLYMSJK0IXQBmQV91VS3ZgH1ue4z1KjTpSZqqhmPlgHMAuwLu6rwHDWzdMvhPdTE0y2BgeXSTSiWS214LJf5tEYEXruoNpZWDdY77fbA9CzgqaaKc8vctPgn4qjdn9f/fxZ/la0hPN+X70PO2LZsx6usyY9lxX4bsgnZQjUuKQN37twp+w1yIpGUl+jKsMnjl6CGAJohMB7zA11tSBAI5An66RpEgJ2+Nn09QS7liGCW18drXnvttfK56XRaLvfWrVtlgB7JAeMss76MFPMiwGOZbDuC6Hnrks5L34f0vevG56TrBYJ/xPpchPdyrcPTp0+rOWri8ePH5cB2e+utt6q5VyOWzXeWYbBoHmirr80cl+lqnS1vc5a3mdlJrhwk5aeL45duDvO6CaXzmCYkSLsB3bhx49Vr5i2D1/O+Orrv0BWIrkK8j/HAc7yP+WCZvC7QTSmWyXPxulg/8HrWLUVXI7oKIX0f0veuG/s2yjdv21yG99pNqDneG/s23d9NtCkvy+YzYn92Wd5lLSqv3YQkSRq56P4zCzjKR7r7zAL38i4ki3z22WflxcazgKOcZhnU+NMKwHIZZx7D/fv3i1ly8OpzaIXgs3hvPJ/WrMfrUrQqcGEx7wNdjrgTT19qbmdBfdkKwKPWK7rwLGp1WUUse8jdhUwGJEnakL01/9nYPATk6bUBIFBP5/Ea7rpDoM04iQBBPt2GCLLnLYOysBzeE+8l8CcIvnv3bjlNsM/reD/z6S5EcEUAT7cino8uRCyfRCGCep5jHXjkc2LbMU7CwF2EGOf1fH4E3yyHzwvpe9eN9epiH4/Rw4cPy+392w10uXv//ffLz1pn0tGlCc0D1Xhj1BTwA7GMVd7LxUz8UCyjq3W2vM1Z3ma66HMs6WoQTFDDuMSpVxkgGSJwXCZo5Lf99PS0ODw8rOa0M6bzL4E524sEcJlz4TLljWOX1qouYoZ17l9bBiRJkpSN6LJD4rUpkeDRIjE0JgOSJG1IdGWhZlPDEvs09rHWg+3M8ODBg41va5IPkoGhdRcyGZAkaUNMBobLZGAzonsQycCmkQTwL9FDu5jYZECSJGlFffpDuaGKGvlNdg+qiyRkSK0DJgOSJG0QgcyQb1MorQMtLxw3HD9dJl20DMQxPJSEwGRAkqQO2FVoONiXDF3WWA8dwTdJQB8C8FgHWoOGwGRAkqQNikDCZGA4oqXHbkLrwTHTt2SLdWGdhtA6YDIgSdKGETQOpVZRL5kIrAcBd7QK9GkbkwREd6HcmQxIkrRh/EvtUGoVx4792Lda6yGJYLuPf7QZx2/ux7HJgCRJG2YSMBx2EVofjhMSrT7/4360DuR8TE+m02k2/4nOX0Dv7OxUU8NneYdt2fLu7+8XW1tbvf5xlLQYwQNBxNlZNqdh1RCoxn3vV/1NZjmnp6fFwcFBNWdz+nr+ZZ24e89Vb5OrLi9/RMbAcvtoUXknsx+h1r9CJycnxfb2djXVzirvPT4+LnZ3d6updrpaZ8vbnOVthhMGTAak/E0mk7Jm0ZaCPPF7HDXXq7YMRDJweHhYzWlnaOffRdu2b+Vtciyva1stsqi8dhOSJKkjQ7kAcawIVglU7SJ0tdiuDBwfuWzbnLsLmQxIktSRCBxsGchPtNISBOpqEVSTBOR0XLCurHOOyb3JgCRJHcq5RnGscqy5zgXHQWzb3HCXMOR2LJsMSJLUoQgc/N+BfORYc50DkgC2ba5JFt+HSO4pSy5MBiRJ6hgBBMGDwWX/sY9yrbnuuyEkWbHulCUXJgOSJHUsrVE0Ieiv3Guu+2xISVZuyb3JgCRJPUDgQICZU43imBDccdGw3YOuXiRZbNshJFl8PyK5z4HJgCRJPRH/HxJ3qlF/RGA3hJrrvhnito2EMYfE0WRAkqQeiS4GJgT9segPsLQ8tisD3/uhbdtoHeh7QmAyIElSj0QXAwKkHGoVh459MNRgtQ+G3PUqjuW+dxcyGZAkqWfSIMKEoDtse/YB+8L9cPX29/fLR7bvUEUC2efvj8mAJEk9ZELQLROB9aK15fnz5+X2HXKLC2WL4/jhw4fV3H4xGZAkqafShMBrCDaHbW0isH4PHjwYxfaljCQFN2/erOb0y2Q6nZ5V4703W9diZ2enmho+yztsy5aXZtWtra1Xdx2RNHwEEwSnUcs45JrUrsXFwptOBPjc09PT4uDgoJqzObmef+s17bu7u8WPf/zj4m/+5m+qOfM1LS+v4bW5W1TeydlMNd7YyclJsb29XU21s8p7j4+Pyx29jK7W2fI2Z3mbidpBkwFpXAhQ0+PfhOBqRcKFLloEIhk4PDys5rQzxvMvAe7du3eL69evl/O++uqr4vPPPy8+/fTT4vbt2+W8eZqWdzKZFPUwucvyrmv/2k1IkqQMEPwTmPBI4LjpYHXI0pYXEi23bT7eeeedcn8xfPbZZ2Vy8PHHH1fPvsR89u8nn3xyrqb/6Ojo1fDkyZMfPF9HQv7tt99WU8NhMiBJUkYIVtPrCAhQtDy2IduSbWqLS/4I7NMuMZEskEizf2lF+N///d/yOZKG+/fvF/fu3Su+++674tGjR8Xbb79dPlfHaxiWrZ3vM5MBSZIyQ3BDYBNdh6zJbo9tRjeQLq4P0NWhNp9kjuHNN98sE4HHjx9XzxZl8E/LAPuX4J/pf/u3f6ueLYovv/zy1fM88n2otw7wPuYzmAxIkqReSLsN2UrQHEFf2hrANjQRyBf7L4a9vb3yGEi7CVGb/+zZs1cJA33v/+d//qd69vv/AUB67UFgWXw/WO5lF+HmzGRAkqSM0ULAAIJcBs1HUEdASGBna8AwpNcM0CJAIE/XHx7pMvT666+Xx8cbb7xRJgv1mv1IAC7CMmkpSBOEoTEZkCQpc3HhKwEugS7dX2wp+B6BItvE1oDhi9p7Ani6/RD8U7vP3YU4TupdgOZdMJy2AERLA+8nuRgikwFJkgaCAJekgKCHICZaCsaaFJgEDN/XX39ddgNi4Lai7777bpkAcAxQ60+3IAJ+Bp7jMS4gxrwa/xs3blRjLxMDEgFaIC66uDh3JgOSJA1ItBIQ+EZLwZiSAoJ9k4BxoNsP/ynAPmbgbkDcTz9q8Ani438IOC5u3bpV1vL/4Q9/KB+Znwb+YJnRWsB44PvDsn/5y19Wc4bDPx1rwPI2Z3mbW7a8nNARfYQlaRECGWpOSQYIigicwPhQUEaC/0AZc0oA+G33T8eas7zNLSqvLQOSJA0cQTEVCFGJEC0FMeTaYkC5GNJWAAZbAqTmTAYkSRqJ6EKUJgZpN6K+JwZp8B8JQL0rkEmA1I7JgCRJI0NSEIkBQXQ9MSDQTpODrhKECO5jndLgPxIAWwGk1ZgMSJI0cvXEgEAbaatBmiAQfEeSsEqywPsi4E+D/hgi+AfrFOsYr5e0usl0Om19AXFXuLp7qP/+No/lHbZly7u/v19sbW29qsmTpHWLgJ+LkGN6kXkXJy96H+9J7+ASLRhjQCLEBcQHBwfVnM3x/Dtsi8rr3YQasLzNWd7mli0vJwyYDEjqUj2wr09H4pBKA31EoD+WgP8ykQx4N6FmLG9zi8prMtCA5W3O8ja3bHlNBiRpeEwG2rG8zS0qr9cMSJIkSSNlMiBJkiSNlMmAJEmSNFImA5IkSdJImQxIkiRJI2UyIEmSJI2UyYAkSZI0UiYDkiRJ0kiZDEiSJEkjZTIgSZIkjZTJgJSZvb294ne/+105SJLyF7/pDx48qOZIm2MyIGXm5z//efn4wQcfmBBIUub4Hef3HDdv3iwfpU2aHB0dnVXjkjLx+PHjcsBPfvKT8lGSlJ+o1Ll37145SJs2OZupxhs7OTkptre3q6l2Vnnv8fFxsbu7W02109U6W97mLG9z8blpjVJTp6enxdbWVjXVzirvffHiRXHt2rVqqp2u1tnyNmd5m7O8zY2hvHT9jBbfnM9Hy7C8za2zvCYDDVje5ixvc5a3Ob/PzVne5ixvc5a3OcvbnOVtbp3l9ZoBSZIkaaRMBiRJkqSRMhmQJEmSRspkQJIkSRopkwFJkiRppEwGJEmSpJEyGZAkSZJGymRAkiRJGimTAUmSJGmkTAYkSZKkkTIZkCRJkkbKZECSJEkaqcl0Oj2rxntvtq7Fzs5ONTV8lnfYLO+wWd5hs7zDZnmHzfKeNzmbqcYbOzk5Kba3t6updlZ57/HxcbG7u1tNtdPVOlve5ixvc5a3OcvbnOVtzvI2Z3mbs7zNWd7mLi9vUfx/Gem9QrSrb1YAAAAASUVORK5CYII=\&quot; /&gt;&lt;/p&gt;\n&quot;,&quot;feedback&quot;:null},{&quot;id&quot;:1,&quot;choice&quot;:&quot;&lt;p&gt;&lt;img src=\&quot;data:image/png;base64,iVBORw0KGgoAAAANSUhEUgAAAtkAAADQCAYAAADS3X1/AAAAAXNSR0IArs4c6QAAAARnQU1BAACxjwv8YQUAAAAJcEhZcwAADsQAAA7EAZUrDhsAABziSURBVHhe7d2/UhRZ+8Dxnl8RmA17BaNXoGYEVAk5VWpmhmZvhmb7Rki2mXoFamamVhGQocVWYaZeAXAFQkZA1fz6e7Yf3uPsDHQPDcMM309V1/S/c7p71znP06dPD51+qajh6Oio6Ha71VIzFyl7cHBQ9Hq9aqmZSZ2z11uf11uf11uf11uf11uf11uf11uf11vftF3v/1WfkiRJklpiki1JkiS1zCRbkiRJaplJtiRJktQyk2xJkiSpZSbZkiRJUstMsiVJkqSWmWRLkiRJLTPJliRJklpmki1JkiS1zCRbkiRJalnn8PCwX83X8tdffxV///13tXT5Tk5Oirm5uWpp9nm9s+0mXO+ff/5ZLC4upvmyfSnm5+fT/E3g9U6PcWKZ7dVs83pnW9PrzWPZuDr9UjV/pv/+97+pUcLS0lL6lKRBX758SZ/r6+vFs2fPil6vl5abOjo6KrrdbrXUzKTKHhwceL01TeqcjWWS6shj2YsXL8Zqc2on2Z1OJzVIHMyGSdIoNEwbGxvpc39/36SzJq+3vouUNZZJqiOPZTy1G6fNqTUmO8/mbZQknSUSGLx+/Tp9SteBsUxSXXksi6dfTdVKssnkOZiNkqQ6or349u1btUaaPGOZpCaivRj3XUR/XUSSJElqmUm2JEmS1DKTbEmSJKlltX5dZHl5OX1ub2+nT82mly9fpjfvw+3bt4sHDx6kzzZQd80fs9EMoN04Pj4udnd3qzXN+Gsb9Xm99RjLrh9+gej9+/fFw4cPi3v37qV17969S/+2RuFltNgnXkzL/fjxo/j8+XOxuro6Mn7xEuzXr1/TvhyXWOdYfQ1Du8FvbO/s7FRr6rMnW6d4KWhvby8lwkwfP34s7ty5U3z69KnaQ5Kk9tC58/bt23/9ElHEIW6I2B7LTCDJfvXqVfocRJ1MJPDDUObRo0fpRm1tbS19Pn36NP2u/0WQsJuoK2dPtk7R08z/47yRoOHh9yHzRJv5nz9/ph4Ceh/iL77lDRq9CKzPtw/2ZNOTQB1t9ZTrerEnuxmvt75xyxrLrhdiCx05dOjw/+bXr1//+guiJMvEivj5xUCcInYMxieWWU/vNGWHJb0ckx5w4lsgfrE/CTg93Py7zmMT26mbeplnH5bpAWcd82/evEnnwg0D66Mc+yJ/Msz+bGOZnvyIl8iXB/976OrZk61LQyOQf8lplGiISJYJVNHIgcaJv4r0/Pnz1FjSy/D48eO0bRD7MNmASNLNREJKMksiTAI6rFf6LMQfku+IQYhe6rNwg0ZHUI664vj0nBPncsQyeqo5Z5Lq79+/pzjHsYhlnAMxkXVxE5fvy8R83BBQFz3nXHseL4mxLHPjMSp+aorQk32e8h9BmjTb+OdQfsH7ZeOSprJB6Jd30v3yC1/t0e+Xd//9vb29aqnfv3v3br9skNI828oGM82D/agzysc/N/anXF6vZg9txsLCQrXUXBm0qrnmJlW2vCmt5przeusbt6yx7HrJ4wefZaKb5nPElTIBr5b+h3VsW1tb65cJarX2nzrLJDdt53OYMuHtl4l2Ol6ZIPfL5Pq3uEa5+fn5aumfWMb+xCyOSVwMbIvjDJ4r9efnVibOp9dIGWJiHDeWOTdE/NTk0WYsLi5WS83Yk63flP8mTid6FuglyHsXuGPn0Rfjt5l4bEtvdyj/MVZz//QMgDv2QF30EFCvvdiSdDMRF4gd0escPbiDw0LOQ7mIUdRX3oANHSKSi+Ed9FjTqx3vH/EkFpRnfdTL8A/Ok5jFNnrB6YWOYZHDjkf9nA9DqiJeMswyj5eDQ1LAuSHWN/3voevFJFu/ieEgTDQsNIQ0PNEg0hCVd9zF3bt3UxJOQ5QbbDAGUSeNT554S5JuFmIBnTR//PFHel+HieW8U6eOSEqJTwzFOG+oSI7kmFhHOYZzRMwDHUoxtINkmmVQZm9vLyXIDPHg/IedcyTTxMi882p9fT3FQJwXL2Fn1HTrlP+zeSRxppWVlWJubs6XRWbcsBcfaQxoRFhP40MjlN+J00jkiTn7s0+gzhiLxnz0VFCG+uo0MppO8eLj1tZWtWb28e//JgXFabteY9n1kMeVPN4QE+7fv5/iRPy7Iq4QMwZ7dCkXSXLEJZJi9iOuxLa8fnAMXiwkQR6Ux8D8HIlXedzLcWx6qTnnwXMdFlMD+8T+sUybSSIeKJ8vazLixcfNzc1qTQPl/8Bzlf9AHMd2A/DPoWww+uWXPU1lg9V/9OhRGosGxpOVDV8al8ZUNjxpG2PiMGzsXP5PLJ+nDGO+NbtoMxyTXZ/XW9+4ZY1l1wPjlPP3d3KMqc7HMQ+LK2Ad20A8Ihbl+zFfJrjV0v/EvsS2fPxzxLMYI43V1dUU8/LzYTw2+1IPykT59Fo4H+JaxEjK8+8t3zfGc3NueQxkeTAlq5mi6ZLx/9Ax2bqwslFKY9N4nMXEnT6PxOIOnsdw8eP+5T+69PNCPCajZ4BP1seju0CdZUA8nQ/cwVN300eDkqTpRswgBgzDsAy2h2FxBayLJ6H0etPbHEM6wPZhT1lYR0wj/lCG3mLiWZkPpeNGnSDmEb/YLxCz2Jf9KMuT2hhWwn6xjWPQy83QSurnuAwziZjHch4TB5cxuKzp4+9kS7oUMVzE38mux+utb9yyxjI1wY0AybKdQTdbDBfxd7IlSZIugMSaF/7pic57x6WmTLIlSZIqJNk8KeFlxGFDVaS6TLIlSZIqjKFmqIgJti7KJFuSJElqmUm2JEmS1DKTbEmSJKllJtmSJElSy0yyJUmSpJaZZEuSJEkta/QXH/lT25JUx8bGhn/xsQGvt75xyxrLJDVFLBv3Lz7yd/bPtbS0RCLu5OTk1GhaWFioWpHmDg8Pq7nmJlV2f3+/mmvO661v3LLGMicnp3GmxcXFqhVppkNjVVZwppWVlWJubs67f0m1RU/21tZWtWb2le1pMT8/Xy3Nvmm7XmOZpKaiJ3tzc7NaU1+j4SLb29vpU5LOQ7vhcJH6vN76xi1rLJPUFO3GuMNFfPFRkiRJaplJtiRJktQyk2xJkiSpZSbZkiRJUstMsiVJkqSWmWRLkiRJLTPJliRJklpmki1JkiS1zCRbkiRJaplJtiRJktQyk2xJkiSpZSbZkiRJUstMsiVJkqSWdfb39/vV/EhPnjwpbt26VWxvb1drJOlsy8vLxfHxcfHhw4dqjTRZxjJJTV0klnX6pWp+JA4AGyZJdUXDtLu7W61p5ujoqOh2u9VSM5Mqe3BwUPR6vWqpGa+3vnHLGsskNUW7cXJyUuzs7FRr6nO4iCRJktQyk2xJkiSpZSbZkiRJUstMsiVJkqSWmWRLkiRJLTPJliRJklpmki1JkiS1zCRbkiRJaplJtiRJktQyk2xJkiSpZSbZkiRJUstMsiVJkqSWmWRLkiRJLescHh72q/mRVlZWirm5uWJ7e7taMzmdTqfo94ef8suXL3/7lDQ5y8vLxfHxcbG1tVWtmX1le1rMz89XS7Nv2q73MmPZWbHpMiwtLaXJeCddLmLZyclJsbm5Wa2pr1M2Cue2ChwAJtmS6ooke3d3t1rTzNHRUdHtdqulZiZV9uDgoOj1etVSM15vfeOWvcxYdhVJdn6MHz9+pBuc27dvp2VJlyOS7J2dnWpNfZc2XIREt26y+/nz52JjY6N4//596hnJ7e/vF2/evEnbhomy7JdjmenLly/Fu3fvqrX/NEzUR7nBY8U2jjVY39evX9NxhpWTJM2mJrEsRzwZFTNYZj3xZjDWRLnBbREDiUXDYhD7sg/lqCOwL2XAdurOt0u6PBMfk/3s2bNifX093Z3Tu3Dnzp3TBoQEmeW9vb00PXr0KK0P3F1E2efPn582JCCxpmF8+vTpaYPCsajj169fxcePH4v79++fNmKUZ1+2ff/+vbh37146Ptjv1atX6TiUy89RkqQcsYZ4kse1iDV8ElNYT1xjyEfEGmIWy5RjG+ViW/S+80n8IWZFBxIxjjqJXcQwjs322EadxL7Yzr4m2tIVKL/M5yq/oGk6T/nl7ZcNQprKL3maYpltw5RJcr9sTKqlfv/u3bv9t2/fpvmHDx/219bW0jxYH6dcNhZpPq+31+ul+sBnt9s93R7758daXV1NEx48eNAvE+g0j7IhO9138DjsN+p6JP2DNmNhYaFaaq5MJKq55iZVtkygqrnmvN76xi17mbHsrNiUx5rBuPbq1avTZWIcsSdQJraxPo4BYlbEu8E6iV0R76JcxFXkZSWdjTZjcXGxWmqm1Z5s7tDLL26auNtmiuW4ix8UPdA8wmJirF3s+/Pnz996r/OxZ9yFlw3Fby/dDI5Nozc6trM/2+Nx2eCx2JfehxcvXqTzKf+jntZXJv7pzj8ew3FON+nlJkm6ScaJZaFMxP8Vm4gvUY5hInlcIwa+fv06zdMDTVyKGMWY9zo9zoN1RuzKzzXfLulqtJpkxxALJhoLplhm2yAaAB6H0YCRyNIw5S+zDDZmeRI9rKEbTLJJlAP7lzcVv00ck3MEjRxDQVi/trZW/PHHH6eNG580rjxqo6Ei4T50uIgkzaSmsSw3LDYQmyJmnfXCJrGFoYm8TEo8HPel0mHsGJKu3kTHZH/69Ck1OIwrI3klKeYuPtDI5Ml0zNPQsS93+Tm2sy3kjV3UHS+xxBRJNtiHZJukmmNH7wLYj/Nk269fv9K5S5KUGxabiBvRCZT3aoNtkcAzT5wh3lBP3c4cOozyOiVdD5eWZNNAMJ2FRofEl4aEieEaJLDRsNAYxRvWTCTFIRoqtmPwjWrky5wLCT2P4MAxHj9+nBo05rnLj7e3WeanklhHw5e/fJJvkyTNtjqxLMe+PBGN2EScIrZEhw6fEdeIJwxRpNMmknDWIWJa3vGE2J6jkyrqBHGOXvAm5y2pfRNNsmkYVldXU+PCvg8fPjztLeaTpJo7dBJq9qVnOca6MTG84+3bt2l+b28vbY9HedQZ84FEmSEf7M+2GC7CMtuojwSasiTkHJ/z4vEd4+bYxjLnzPlIkmZbnVgGYlMgaWYYJLGFGMMQxDzJJtYRQ4hDJMPEGuIOsYb1zMcTU2IR8SdiJNuIkZRlHpSPOllHnIuOIc4hPzfkZSVdnqn7YzSSpoN/jKYZr7e+ccsayyQ1dS3/GI0kSZJ0U5lkS5IkSS0zyZYkSZJaZpItSZIktaxzeHh47ouPKysrxdzcnC+LSKotXnzc2tqq1sw+fl6NX3O4Kabteo1lkpqKFx83NzerNfX56yKSLkUk2f66SD1eb33jljWWSWoqkmx/XUSSJEm6BkyyJUmSpJaZZEuaOP5iXTzKlyRpFphkS5ooEuyNjY30Z6BNtCVJs8IkW9LERIK9vr6eJhNtSdKsMMmWNBF5gs08E7/6YKItSZoFJtmSrtxggh2WlpZOE21+01iSpGllki3pSo1KsEMk2n///bc92pKkqWWSLenKnJdgh7xH20RbkjSNTLIlXYm6CXYw0ZYkTTOTbEmXrmmCHQYTbT4lSZoGJtmSLtW4CXYw0ZYkTSOTbEmX5tu3bxdKsEMk2jDRliRNg87h4WG/mh+Jn9Kam5s7DXKSdJ5Ihi+aYOeiNxuLi4vp8zo5OTlJbeVNMW3Xyy/W5DdsknQeYg5t3ebmZrWmvv/rdrvFedNNChqSpgPt0qjpvO1nTZatP01bWUka17D8+Lyp0y9V5UeKniPv/iXVlQ/raKM3O+/Fpi2iR3KUo6Oj1MCN4yJlDw4Oil6vVy01M6lzvknXayyT1FT0ZO/s7FRr6nNMtqRLs7CwkBJsxmVfJMlukmBLknQdmGRLulQk1xdJtCPBjrG0JtiSpGlgki3p0o2baJtgS5KmlUm2pCvRNNEeTLAlSZomJtmSrkzdRNsEW5I07UyyJV2p8xLtSLD5HWwTbEnStDLJlnTlRiXazEcP9jg//C9J0nVhki1pIgYTbSbmHSIiSZoFJtmSJiZPtE2wJUmzxCRb0kRFom2CLUmaJSbZkiaORNsEW5I0Szr9UjU/Ei8i8cY/vU2SVMfXr1+L4+PjYnd3t1rTzNHRUdHtdqulZiZV9uDgoOj1etVSM15vfeOWNZZJaopYdnJyUuzs7FRr6uvs7++fm2Q/efKk+PbtW7UkSfUsLCwUHz58qJakyTKWSRrHuLGsdk82fJwrqS7aDXuy6/N66xu3rLFMUlO0G+P2ZDsmW5IkSWqZSbYkSZLUMpNsSZIkqWUm2ZIkSVLLTLIlSZKklplkS5IkSS0zyZYkSZJaZpItSZIktcwkW5IkSWqZSbYkSZLUMpNsSZIkqWUm2ZIkSVLLTLIlSZKklnUODw/71fxIKysrxdzcXLG9vV2tkaSzLS8vF8fHx8XW1la1ZvaV7WkxPz9fLc2+abteY5mkpohlJycnxebmZrWmvk6/VM2PxAFgwySprkiyd3d3qzXNHB0dFd1ut1pqZlJlDw4Oil6vVy014/XWN25ZY5mkpiLJ3tnZqdbU53ARSZIkqWUm2ZIkSVLLTLIlSZKklplkS5IkSS0zyZYkSZJaZpItSZIktcwkW5IkSWqZSbYkSZLUMpNsSZIkqWUm2ZIkSVLLTLIlSZKklplkS5IkSS0zyZYkSZJa1jk8POxX8yOtrKwUc3Nzxfb2drVGks62vLxcHB8fF1tbW9Wa2Ve2p8X8/Hy1NPum7XqNZZKaIpadnJwUm5ub1Zr6Ov1SNT8SB8B1bphevnxZfPnyJU1tWlpaShP1XxR17O/vF/fu3Su+fv1afPz4sdoizZ5Isnd3d6s1zRwdHRXdbrdaamZSZQ8ODoper1ctNeP11jdu2WmIZZNA3OS/TY104MJev36djvfo0aPi/fv3/r/QtRdJ9s7OTrWmvpkZLvL06dP05a2DZLdu0kyd1H1RNCrv3r1L9T1//rz49etXK4m7JGnySBrb7uS5THkcpOPnKpLdHz9+pGMSC4mrJPXGQc2yS0uy8y/wWejRBXe0b968ST29w5YDX9KNjY2h2wLr2Y9HmeyX78v6z58/px4Y5gPrqJfjUm4Y9qceptg3RznWsS2vG6zjv0c8WmWe8xp1LEnS5NWJZbT3P3/+TBPxgXY94gVtf2Ady4Pxi3m2DYtZgVhJWWLVYNw4K36xzPa8Tj6pL4+DnU4nfYZRx4vrYhp2TOYjDkZ8D/x3pJMp4iDJtnFQs2ziPdkMxaAH4Pv37+lO+v79++lLyPLe3l5aji8gX1D25+6XbXfu3DntOeDLSrmYf/bsWdqXHuOoFzQQrKN8NC5se/XqVaqXIRz5MamT+mKeevlkX8pELzcNDufDebON9XE+bIvHY4Fz43HnNPV8SJL+LRJP2n8+Wab9p82PHuLz4hexhbiRx6yIQ4MxirKxjUfZ6+vrQ7dxLpSlPo7J8Tkm61mOOMjEtsC5rK2tpTopS52UQcTB6Ik+Kw5yXuwLzomEPfbF7du303CjT58+VWukGVN+Ec5VfvnSdJ6yceiXX+A0lV+kNMUy24bhFN6+fVst/bNcfmmrpX6//AL2yy95mme/mMfq6mq/bAjSfPll7j948OB0nnrKBiQtg+Uoy37sA86L+fz88mPm+zJ/9+7dNI+yQUv1gnO7d+9emgf1xXXxmZcLnHucvzRraDMWFhaqpebKoFzNNTepsmWSUc015/XWN27Zy45lETf4zJdxXvw6K2Yxnx+X2BPLlM3LEb/YjocPH/4WY4itsZzHtjhflAnyv47HuTKBchwj5GU57qg4yH6j4iDnKV1XtBmLi4vVUjOt9mRzF1t+adNUfqHSFMtxFzxMeQHV3D8YHxa40y0btjTPHTAvvPAYimlwyEeu/DKnsufhsRX1xuM2psHHZrm8Nzp/q55roFfg8ePHp4/PqBdc+7A38Fk36vwlSZMxbiwblMe2s+IXsWAwZpXJ7GnsYxs90gytoAxxKGIKPcsxtCPiV9RLXMtjFvue9+4SvcocO49ZnFd+3XmdOWL3qDjItYyKg+wnzaJWk2y+YHyRmPhiMcVynjgPOi8Zji9mPDLj8RKNAJ+jDPsyD0PDEY/TaMiodxxcAw0b5eOR3YsXL6qtkqRpMW4syw3GkrPiF3WOSkBBbCHBZxgGCS51kZgSv4g1efzKf3Vl3F9vOc+o+BrJeB4HY7iIdBNNxa+LRINHQ8PYNRo8egjauPulPho7Pmm8OFaTnoocDQw9BfQE0OjRY+AduiTdPPRah3HjV57QU47y1PPr168UZ1gmkY74Rb30kIfBeEZZzuUslMnraIoEPOIgNwWcG+dQt+NLmiWXlmTzZc8flZ2lTmMTvd2xbzw2yxuyJqIevvjUwTITL6eQdDd9EYMGkEdkUS+fNH7UP9jwBc6/7n8jSdLVaxLLSCYjBtC+h4vEL5JieoQjOaYOhoQQW6iXedYx0WtM3InjEJfiV0VYx9PVPLbFfjmulSSecqAsQz+o6zwk14NxEJwnyTu/vjKI+vObCWmWTDzJ5rFSfoc7uMyXLxoTHrVxt8583MnToPDFji8x8vmQ10tjQVk+Kcs2ysQ5k2jTAHIHTj1sQz4P6qMs6LUmOWc7jR51RGMWjVbe6IJxdKPGtkmSJq9uLGM4B/GEKY8NIC6cFb/YfzBmscx6jk1Z9iO2sLy6uprqIobl8evhw4e/xS+2s459qY8YxXZQX8TB/HyZJ6HnaSzzbF9bW0ufOCsOUneMLedcOQbDRsD59fv9f8XBwXHj0iyZmb/4eN3R+HDHTsMHPpnOe3QnTSvaDf/iY31eb33jljWWTdawOBjrpOvKv/g4BaLXgLt4HqHxFvh5b3lLkjQriIN0LOVxMBJuaRaZZF+ReARH48Inj/8GHw9KkjSriIN0NkUsJA7WGYojTSuT7CtEUs24NsafOQZNknTTEAfp0Sa5Ng5q1nUODw/PHZO9srJSzM3NOY5NUm0xJntra6taM/t4BE5v3U0xbddrLJPUVIzJ3tzcrNbU54uPki5FJNm++FiP11vfuGWNZZKaiiTbFx8lSZKka8AkW5IkSWqZSbYkSZLUMpNsSZIkqWUm2ZIkSVLLTLIlSZKklplkS5IkSS0zyZYkSZJaZpItSZIktcwkW5IkSWqZSbYkSZLUMpNsSZIkqWUm2ZIkSVLLOvv7+/1qfqQnT54Ut27dKra3t6s1knS25eXl4vj4uPjw4UO1RposY5mkpi4Syzr9UjU/EgeADZOkuqJh2t3drdY0c3R0VHS73WqpmUmVPTg4KHq9XrXUjNdb37hljWWSmqLdODk5KXZ2dqo19TlcRJIkSWqZSbYkSZLUMpNsSZIkqWUm2ZIkSVLLTLIlSZKklplkS5IkSS0zyZYkSZJaZpItSZIktcwkW5IkSWqZSbYkSZLUMpNsSZIkqWW1kuwHDx4UX758SZMknSfai+fPn1drpMkzlklqItqLP//8s1rTTK0k++XLl+lzY2PDxknSmWgjaCuwsLCQPqXrwFgmqa48li0uLqbPpjqHh4f9av5Mf/31V5qwtLSUPiVpUCQv3Pn/5z//Kebn59PyTVC2p17vNWcsk1RHHsvG7cnu9EvV/JmOjo6Kbrf7W2Zf18nJSTE3N1ctNXN8fFzcunWrWmrmIsedVFmvtz6vt76rLMsj+egxPDg4KHq9XppvKtqccUyqrNdb36Svd5xYZntVn9dbn9db31Vebx7Lxm1zGifZ47hIWYNWfV5vfV5vfV5vfV5vfV5vfV5vfV5vfV5vfeMe118XkSRJklpmki1JkiS1zCRbkiRJaplJtiRJktQyk2xJkiSpZSbZkiRJUstMsiVJkqSWmWRLkiRJLTPJliRJklpmki1JkiS1zCRbkiRJaplJtiRJktSyzuHhYb+av5bK8yvm5+erpdnn9c42r3e2eb2zzeudbV7vbLv66y2K/wcWwdcesHaQ6gAAAABJRU5ErkJggg==\&quot; /&gt;&lt;/p&gt;\n&quot;,&quot;feedback&quot;:null}],&quot;hasAnswer&quot;:true,&quot;answer&quot;:&quot;0&quot;,&quot;required&quot;:false,&quot;hints&quot;:[],&quot;limitAttempts&quot;:false,&quot;maxAttempts&quot;:2,&quot;allowRetries&quot;:true,&quot;shuffleChoices&quot;:true,&quot;isTimed&quot;:false,&quot;timeLimit&quot;:120,&quot;allowMultipleAnswers&quot;:false,&quot;allowChoiceEditing&quot;:true}}],&quot;name&quot;:&quot;Choice questio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17A68FF9-7D54-49C7-B211-CE66E407DBFF}">
  <we:reference id="wa104238076" version="1.6.0.0" store="en-US" storeType="OMEX"/>
  <we:alternateReferences>
    <we:reference id="wa104238076" version="1.6.0.0" store="en-US" storeType="OMEX"/>
  </we:alternateReferences>
  <we:properties>
    <we:property name="__labs__" value="{&quot;configuration&quot;:{&quot;appVersion&quot;:{&quot;major&quot;:0,&quot;minor&quot;:1},&quot;components&quot;:[{&quot;name&quot;:&quot;Choice Question&quot;,&quot;question&quot;:{&quot;text/html&quot;:&quot;&lt;p&gt;Which of the following is a Solution Class Diagram?&lt;/p&gt;\n&quot;,&quot;text/plain&quot;:&quot;Which of the following is a Solution Class Diagram?&quot;},&quot;type&quot;:&quot;Labs.Components.ChoiceComponent&quot;,&quot;timeLimit&quot;:0,&quot;maxAttempts&quot;:0,&quot;choices&quot;:[{&quot;id&quot;:&quot;0&quot;,&quot;content&quot;:{&quot;text/html&quot;:&quot;&lt;p&gt;&lt;img src=\&quot;data:image/png;base64,iVBORw0KGgoAAAANSUhEUgAAAjcAAAIzCAYAAAD8uTi4AAAAAXNSR0IArs4c6QAAAARnQU1BAACxjwv8YQUAAAAJcEhZcwAADsQAAA7EAZUrDhsAAERCSURBVHhe7d0/bBxnfv/x2R8UwIiQE12piE9/gBRpfJQ6AkeDUpMANgHJVQS7kHRACiOFKCAFXZGCC7EJRDU+AwlOUnE+BRdAEkI7TEXxyIDq9C+9aOMaVVobEMAAAvY3n0fPlx6Ol8vn2SV3dp55v4DBzv95vrM7O999ntmZ1ubmZicDAABIRKuT8/1Bfvjhh+zIkSN+KM4gy3733XfZ8ePH/VCcqspMvOGINxzxhiPecMQbjnjDVVXm/+dfAQAAkkByAwAAkkJyAwAAkkJyAwAAkkJyAwAAkkJyAwAAkkJyAwAAkkJyAwAAkkJyAwAAkkJyAwAAkkJyAwAAkkJyAwAAkkJyAwAAktJqt9tRTwWvSl7ObGxszA8dnIWFBd+XZevr674vyyYnJ7e7YRhWvKOCeNNGvGkj3rTVMd5WJ+f7g6T4yPX5+Xn3eu3aNfcqZ86c8X1vPXz40Pe9nTY3N/ezecpGNd5eUnx/eyHecMQbjnjDEW844g3X6GYpJSxKbJTUqFPCsrKykinf02uxs3GW0Jw9e9Z1xaQHAABUr7HJjZIaJSeW1Ch50bhetTGaVkx4lNhoHVbzAwAAqtfI5MZqa4pJTSwlOlpW69C6SHAAABgNjUtuionNfiQkWgcJDgAAo6NRyc1+JzaGBAcAgNHRmORG18co+VBz0kEkIMUEBwAAVKcxyY0lHboQ+KBY0kTtDQAA1WlEcqOb8anmRjUrB81qb/iLOAAA1WhEcmN3HR5GjYptg+QGAIBqNKbmptf9a/Yb194AAFCd5JMbq0EZRpNUWfHZVAAAYDgac0HxMFnTFMkNAADD15iam2E2SwEAgOq02u121FPBq9LvI9d1MbE6PSphmFqtVjY7O+u6fvBI/bQRb9qIN23EWwP5ST9KHqTvizfIspubm74vztzcnLIaPzQ82mae2PiheP3GK1W9R1W8v0K84Yg3HPGGI95wxBtukGW55gYAACSlMcnNMO87Y9uanJx0rwAAYHiST26quKkeyQ0AANWhWeoArK6u8u8sAAAq0ojkRv9YGtbznrQNdVXcNBAAAGRZS1cV+/4gP/zwQ3bkyBE/FGeQZb/77rvs+PHjfiiOtqu/sSnhOOjnS509e9YlN9qtVcZbxXtEvOGK8cYm3a9fv84OHz7sh+JUtezLly+zo0eP+qE4dYm3WFvL8Rtuv8o8zOOoCZ/nomHGWzyOBvlsJP9XcNF27S/hej0oKysrO7ZRZbz9quv7268q47XPJF0aXf6l7Dp7f/tV189zvwYtM8dRWl3xOBrks9GYmhttVzfWk8iQg6nWRvIkx71WHW8/6vz+9qOqZa9evZotLi662sTiLxXUlzV96z29fPkyx2+gQbb7+eefu5u0chylo3gc6Xuy389GY2puxGpWLCvcT1qn1q1tmKrj7Ued399+VLFsuYYP6dB7qvd2ZmbGj4lXt8+zVHH8chyly46jQW6E26h/SymzVzaorNBqWfaDXWejGht+PWAv+mUiB339F4aP93R4OI7StR/vaeP+Cq6dpiREyYiaqfTaL63L1qGkicQGofispEvv7aNHj/wQDhLHUbr03q6vr/uheI28z412mtWyqNbFal5CKalRp18Otq79yDQBAMDgGnsTP0tKVOMiluRYolPuLKFRTY2SGnValqYoAABGS0sXc/n+kZaX80Afua7qL111v1c1mG4IWHw9KAcd76hpUrzT09PZoUOHXGKM9OgH0tbWVra8vOzHpK+K45fjKG06jt68eZMtLS35MXEa9VfwUKqpEdXOaOd+8cUXbji2hqaOf61swvtbVMWyOmiFL+U0WXKzsbHhx8Sp2+dZqjh+OY7SZsnN2tqaHxOnsc1SvSiJKSYy5WEAADC6SG4AAEBSSG4AAEBSSG4AAEBSSG4AAEBSSG4AAEBSSG4AAEBSSG4AAEBSSG4AAEBSSG4AAEBSSG4AAEBSSG4AAEBSavPgzH//93/Pjh496ofivH79Ojt8+LAfCld+cGasfrcrJ0+e5MGZgeoWLw/8SxsPzozDcYRuBn1wZmtzczMquanKiRMnfF8z5O+L70NqLly4kL3zzjt8KSfKkpu7d+/6MTgIHEdpG/Q4ouamB2pu4gyyLDU3SIV9KVNzE4bjCN3o/R2o5qYuyU1VB88gO7du8UqT3l+pYlm+lNNGchOH4wjdDHr+5YJiAACQFJIbAACQFJIbAACQFJIbAACQFJIbAACQFJIbAACQFJIbAACQFJIbAACQFJIbAACQFJIbAACQFJIbAACQFJIbAACQlFa73Y56cGZV8nJmY2Njfmg4pqen3evS0pJ7HaYq4q1Sk+LV5+rQoUM88C9R9uDM5eVlPyZ9VX0/cxylyx6c2e/5l6eC9zDoU0nrFq806f2VKpZN5WnGm5ub2Z07d7Jz585lp06dcuNu377t3svdzM3Nbc+j/rInT55kDx48yC5evJidOHHCj60XS254KniYJh5H8/PzWavV8kOZ+6xPTU3t22de6448tY+cQc+/NEsB6Iu+oG/dupUtLi76MW/pS1WdTjqabsP2ZavkRsvqtUzj1SlxAlJ17dq17MWLF9vHxb1797KTJ09m9+/f93NgUCQ3AKKpGUI1LEpQVHujYbl06dJ2gnLmzBn3S9SG1Znx8fGffZFrHQ8fPnS/YIHUFY8VHQuqrSwn/BqvRKh4jImSf+tu3rz5s+llOq6a9oOB5AZANH3pqhlCCYyapbrVwvRy/vx594Vb/ELWOjQeaCIlH8Xrliz5Uc2OakH1Q8GOFx0rV69ezWZmZrJXr15lN27cyD7++GM3rUzzqGvSNZxCcgMgmpqi9IUpSkj06zGWvryLSZH6NQ5oAtW2qFZG3enTp13yUWziVTKjHxFKcHRs2LB5/Pjx9nS9ln8siJbTeHUkNwDQgy761a9Mq2VRQqJfj/oCjVFMbrQ+fTGrJghoArveRp2aYnX8FJN9/XhYXV3dToB04XWxaal4rNiFyDo2jdalxKeJiY2Q3ACIol+X+qJ999133b8y1Gm4+MUcwv5hpS9s/fKkSQpNYs1O6nRMKTFRU5P9eNAFxmqO0vVpSn7K/yizhGY3Wqd+MBQTniYhuQEQTF+Wqk7Xl27xl6eqyPe6qLEbfcHrS1idNXMBTWS1KzqGlOwrmdEPBiX9qqUpH1vdjrViDY3VBGn5Yo1PU5DcAAimL0u7kLhItTD6hRlbe2NNU/oVutcvUSAlT58+dc1O6vTPw8uXL7uERseWjgXVhiqBUadp1m+61chYbago0VFio2Nst4uNU0Zy04OqAtfX1/0QAH2hqhq9G9W8FL9w9QVd/LI1GmeJjL6A9eVbrLXR9CZeI4Dm0LlF97bRjSzV6d9O+tFgNSxKSuxGlkp27B+JOr7sx0D52NI6LflRv9HxqnXH/vCoO+5Q3IPukKiqPVXBl3+phqhbvNKk91eqWLaud1Z9/vx59vLlSz80HPqS/ou/+As/VA/coThOk46jKo6hor/927/N3nvvPT802ga9QzHJzS6U1NjBo8x6t1+rvdTty0Ka8v6aKpata3LzxRdf9P1F068//vGPfb8/VSG5idOk46iKY6jon/7pn1wtUB2Q3AToZ7vasUpwZmdns4WFBXfRZKy6fVlIU95fU8WydU1uEIbkJg7HEboZNLnhmpsuVEtjzVGmn5obAAAwfK12ux1fJVEBXSg1rIsMtZ3JycntR62r5kZd8Ur1gzbMeEdBk+Kdnp7ODh06xC/ORFnNzfLysh+TviqOX46jtFnNjZ2HY9EsVaIdWryI2JbVjcpir72pQ7xlVS1LsxRSYckNzVJhOI7QjSU3NEvtAyU16pTElP8dpXG6BTbNUwAAjDaSmwIlL0pquiUwGqdpmgcAAIwukhtPyYvV2uzGboxE7Q0AAKOL5CanpEY1Mt2ao4qU1FjzlJYBAACjh+Qm16s5qszmoXkKAIDR1PjkJqQ5qkzzahmapwAAGD2NTm6sOUq1Nr2ao8qKzVMAAGC0NDq5seSkn/skWK0NtTcAAIyWxiY3qrWJbY4qs9obEhwAAEZHY5Mb3f0w9CLi3dA8BQDA6GlkcmO37R6k1sbYtTrU3gAAMBoal9wUm6NiLiLejdZB8xQAAKOjccmNkpBBm6PKbF00TwEAUL1Wu92Oeip4VfbjkfoLCwuu0yPUJycn/dj9YeuenZ113aD2I946aVK809PT2aFDh3iacaLsqeDLy8t+TPqqOH45jtJmTwXX+bofrU7O9wep6yP1Hz9+7HaWmpBiam1iyqz1qvZGB5tqh6qMt4r3iHjD2DVffCmnyZKbjY0NPyZO3T7PUsXxy3GUNktu1tbW/Jg4jWmWsiajg7wuhuYpAACq14jkRs1Fuoh4GBm+aoa0rYNMogAAwO6ST26UaCi5UTPRfvw7ai9KauzfUwAAYPiST24syVDCMSxWa6OkCgAADFfSyY3d00b/XhpGrU2RkiklNzRPAQAwXEknN7raWknNfvw1O5aSGv3dnOYpAACGK9nkxmpMhtkcVWZJFbU3AAAMT5LJjZqiVGOixGbYzVFFqrmxi4tJcAAAGI4kkxslE0pqRiGhsDKsrq66VwAAcLCSS26UTKjmpsrmqDKVRWWi9gYAgIOXVHJjzVGqtamyOapMSY01TwEAgIOVVHJjycMoPmvEam2ovQEA4GAlk9xYc9QoP0SNi4sBADh4rc3Nzaingo+qEydOZBMTE9ndu3f9mNG0uLjouny/+zFomgsXLmTvvPMOTzNOlD0VfNS/i+qO4yhtgx5HrU7O9wcZxUfqaydYrU23a22qKvNuy7ZaLVeL06sGp1e8exm1eEM0KV59XoUv5TTZl/LGxoYfE6dun2ep4vjlOEqb3t83b95ka2trfkyc2jdLKalRp2RhlC4i7oXmKQAADk7tkxv7d1SdEgWVVWXm31MAAOy/Wic3ShKs1qZupqam3Cu1NwAA7K/aJjdKalTzUafmqCIlNdY8pVjQHEpsec/TxXs7HBxHaRv0va1tclPH5qgyKzvNU81ErV167D2dmZlxrzh4HEfpsffUHj7dj1r+W0qBKyHY7d9RZVWVOWRZi0W1OMWDlH9LhatjvFevXnW3BNDnt47Nqvg5/dK0Y/ny5cscv4EG2e7nn3+eLSwscBwlpHgc6Xuy389GpuQmRrvd9n3xBllW9+ORPKFRMtbJP8xuOERVZQ5dNn8TXUxFFm8/Rj3ebpoYrz7D6vTe06XR6Vi297dfdf0892vQMnMcpdfZcTTIZ6N2NTd73dOmm6rKHLNs+d431NyEq3u8sW3Lr1+/zg4fPuyH4lSxrH6F6b4v169f92Pi1CXe4vcRx2+4/SrzMI+jly9fZkePHvVDcQY5jnTfly+++MKPiVOXeIvH0SCfjVrV3FitjWV1oaoqc8yyVnvDL794xBuuimX1q3piYsIPxatbvMLnORzxhtFxNDk56YfiNe39rdUFxaq1UVZXvDYlFYpJNTfKzgEAQP9qk9zoOSKiBCBVVh2XYvIGAMCw1CK5UVvqo0ePXGJTbI9LjWKz2hv9kwYAAMSrTc2N7hvRhBoNxagkR084BwAA8Vq6YMf3Hzjdj6BIV9f/+te/zo4dO+bH7C4vZzY2NuaHutN0zRfq22+/zZ49e+b6teyHH34YVJZhCIk3JcSbrunpafcvj+XlZT8mfXye01ZFvDqOZGlpyb0OUx3f36H+FVx/d7548WJ24sQJN/zkyZPswYMH2b1797Lz58+7cbsJ+auh1t8tnHKZ9Ubp4uRXr15lly5dcuM2NzezO3fuZLdu3doeJ/3Eaxc9nz59uu99xV9JwxFvuCqW1bGmv4JvbGz4MXHqFq/weQ5HvGF0HOlHwtramh8Tp2nv79CbpZQ46MSv7v79+y7ZuX37tp/6lsbruhMlG0pEjBIQ627evPmz6WW6Vkfzln388cduhym5srKoDDdu3Ni+1kXLaXrR6urqju1pWOVUgmbjtczTp09d9/3337txonk0r5YpsnWqrJpu29Q1RsVho3IpbsVfnKZ12Lq++uqrrnEDANAElV9zo5NwsbrLkh/VwOhGfarlscRBCYhux6zrb1TromREiUo3mkdduSpN21MioW2Up2l+Sxi0LQ0XqUbGpqtWRttXOVXzdPLkSVdOTdfr48ePXXKjfs2rGiHNq2U0bLROxaCETjFpmmL84x//uD1sN6fSujWs/aJpqu2yZEzTtC7tv//8z//c3mcAADROfsKNkp80fV88bS4/+XbyxMJ1p06d6pw7d66Tn6j9HG9vZvfixQs/1OmMj4938sTA3URI044fP+6ndNx8Wqctb+Fofi1n44tlthsB7kXbmpqa2rGsltPy1l8sd57g7CiH5tOyeTLjylKkGFRG0bxXrlxx/aJ5L168uH3TJJVBZRHtK+uXYvwWl9Y7yHtU1bIWbz+IN1wVy+ZJNzfxi0C84ZoUr44jbuIXbug1N/k2tzt7ZH2xWUq1Jdbco05tbvmO9VN/uheMFK/dMVqXamW03v2+ACpPPHzf237VoljzkGpRum1P5ShfT5QnddsxqXmsOF3rsLikGK+attT2aftGzVNSjH+va5cAAEhdpdfcqElFJ2Y1w+hVJ3w176jZRcmDkp/yxUTFE383Wmee7e044RcpsZBiwhRKiYXR+ufm5lzzkxIKJTrablm3cYrBtm/lCVVMDtWpDMV9st8JHQAAdVP5NTd2MlYSoOtOlMyo9kUJg2otyslBt2SheEK3miAt3y2B0bxKmpRclSlhsWtnykmCxpW3rURN29Jyr169cuUvUwzlcmj+vZK0bnS1utZnyaF1/awLAIBUDT250b+I1OykTs0sly9fdgmNTto6SasZyhIJTSsnFd1qZIq1H0pKlNgo8djtYmMlBEpEtH6VQ+tUE4/+anfu3Dm3DpVH054/f+62r9olq0VSAqUkSK+i6fobejEhsjKrHIrT5tWr1qvxsbSMmsEsWVJiRWIDAMBOQ01udMM+/bNITSnq9M8h1UbYyVpJid0HR8mFEg2rGfmP//gPN77cjKNaGEsk1G+UwGjdWr5M67balitXrrhh/ZtJ5bF/H2k7mvbRRx9tl0XJhSU+mlfXBymp0bDKrfKLYtO8X3/9tSuz1q3yaFm9qtnNkhJtp5gUabiYsKjfhrWsyqHtaLtK0Ky2SOsoxg+MCh0P5X8eAoij42h2dtYPYS9DvYnfIMtyk6hwxBuOeMMRbzjiDUe84Yg3XOXX3AAAAOwnkhsAAJAUkpsedPHv+vq6HwIAAHVActODbpRXfpI5AAAYba12ux11QXFV9I+o4r+KhoFHzA8P8aaNeNNGvGmrY7z8W6oHHjEfh3jDEW844g1HvOGIN1wd46VZCgAAJIXkBgAAJIXkBgAAJIXkBgAAJIXkBgAAJIXkBgAAJIXkBgAAJIXkBsCBmp+fzxYXF/0QgH7oOOKO+eFIbgAcqNXV1ezRo0d+CEA/dBzxrMNwJDcAACApJDcAACApJDcAACApJDcAACAprXa7HfVU8KpU8ch1u3hrcnLSvQ4Tj9RPW5PinZ6edk/XX15e9mPSx+c5bVXEq+NIlpaW3Osw1fH9bXVyvj8Ij1wPR7zhiDdc3eI9e/ZstrW1lW1sbPgxceoWr/B5Dke8YXQc6UfC2tqaHxOnae8vzVIAACApJDcAACApJDcAACApJDcAACApJDcAACApJDcAACApJDcAACApJDcAACApJDcAACApJDcAACApJDcAACApJDcAACApJDc9zM/PZwsLC34IAADUQWtzczPqqeBNcuHCBfd69+5d9wogHscRMDiOozitTs73B6nq8eU8Yj5cVe8R8YZrUrw6jra2trKNjQ0/Jk7d4hU+z+GINwznozg0SwEAgKSQ3AAAgKSQ3AAAgKSQ3AAAgKSQ3AAAgKSQ3AAAgKSQ3AAAgKSQ3AA4UHNzc9nMzIwfAtAPHUezs7N+CHshuQFwoM6cOZNNTEz4IQD90HE0OTnph7AXkhsM7Pbt29nDhw/90M/poOw1vV+tVsv3Zdn9+/ezd999120LANBsJDcY2F7JzX5ZXFx0DzM1Kysrvu/ttCtXrgylHACA0UZyg33XbrezO3fuZDdv3nT9ZZubm266OvUbzfvkyZMdy9t0va6urrpnnGgesZqb58+fu2eQqOZGyY3mK9O4bmUBAKSH5Ab7SgnEyZMns3v37mWvXr3Kzp8/7xIPo+ajU6dOZY8fP3ad+jVOlLRcvnw5u3TpUvbixQtXM3P69Gm3TiU3ml/jLbmxJiglN9qWpmu+ixcvbq9TNE7zktwAQDO08i/8qKeCV0UnprGxMT80HNPT0+51aWnJvQ5TFfH266OPPso++OADdyX/b3/72+z3v/99tr6+7qZ9//332a9+9Su3D3UxnPo/++wz18k333yTff7559mf/vSn7H//93/dPn/27Fl27NgxN/3999/PFhYW3DaK2xHtH0tYNE3r0TY0Xdv9+uuv3TSVSU/SteFRUKf3dz8Qb9qIN221jLcTKQ/S98UbZNn817fvi9fvdvNf+538ZOmH4tUtXuln2ampqc7c3Jxb9uLFi66/SB+zlZWVzqtXr1z/zMxMZ35+frvTOMWreY4fP+6XesvWXe4X+/hqu5qm5eXFixdumrYnp06d6ty7d8/1lw17X5k6vb+GeMMRbzjiDUe84WiWwr7KDwLf95MTJ064V5t25MgRZSXbne7f8OOPP7ppNu8gtI482XFNU9qmmrLUPAYAaAaSG+wrXdtSTnA0rAt9dX2NaB7966nY/eIXv3DTitfnmH6qQ3Xdji5IVoKjfgBAc5DcYF8pgXnw4IFLZtrttrtAWDU1Rhf7Xrt2zU0T9RdrVexi4SJLikT/lrJle7GLkpXgcHdcAGgWkhsMTMmHNScpUdH9ZpRcaLyah9Rv03U/mvHxcVd7oxoZJSC6T45oWPMXFRMbJSn6B5WNK86rceUaHm33+PHj+9LUBQCoEV14E6Oqi4M2K7igiQuK44xavHr/bt265Ye6SyneEMQbjnjDEW844g03yLLU3CA5ahL7+OOP3b1vuN4GAJqH5AbJyX9luCYrHsUAAM1EcoPkqLZG1+fU7qZTiTp79mx24cIFPwSgHzqO7May2BvJDQAASArJDQAASArJTQ+6bkPPKgKaTtcv2fPCAGDUkdz0oDvn2kMagaZTe3+r1XJt/1ysDWCUkdwAiKLERgkOiQ6AUdXSTXJ8/0jLy9mof78Qb9rqFq+apPb6p4aacFXTWW7K1XJv3rzJlpeX/Zj08XlOWxXx2vG3tLTkXoepju9vS3fy8/1B9GDD4rOCYgyyrJ4ppFvp92OQ7X7wwQfZoUOH/FAcfaH3u+zW1lb2zjvv+KE4g2y3qmWJN1xVZY6podHjNfS0d72qdkfxbmxs+KlxqvrOqeP3FfGGq1u8Oo50/K6trfkxcZr2/tIsBWDfcRNFAFWi5mYPxBuOeMPVLV67zqYX1dSILsQvouYmDvGGa1K81NzEoeYGQN+U0KjTbyQlNeXEBgCqQHIDIAoJDYBRR3IDYE+6MFj/hCKhAVAHJDcAgnBDSwB1QXIDAACSQnIDAACSQnIDAACSQnLTg+7twZOQAQCoF5KbHq5du5YtLCz4IQAAUAckNwAAICkkNwAAICmtdrsd9WypqvCI+bQRb7p0HOmZOMvLy35M+vg8p62KeDkfxeHBmT3woLI4xBuuSfHy4Mw4xBuuSfFyPopDsxQAAEgKyQ0AAEgKyQ0AAEgKyQ0AAEgKyQ0AAEgKyQ0AAEgKyQ0AAEgKyQ2AA7WyspLdvXvXDwHoh46jKm7gV1ckNwAAICkkNwAAICkkNwAAICkkNwAAICkkNwAAICmtzc3NqKeCN8mFCxfcK//0AACgPlqdnO8PUtXjy3nEfLiq3iPiDUe84Yg3HPGGI95wdYyXZikAAJAUkhsAAJAUkhsAAJAUkhsAAJAUkhsAAJAUkhsAAJAUkhsAAJAUkhsAB0r3i7IbYgLoj46j6elpP4S9kNz0MDc3l83OzvohAABQByQ3PZw5cyabnJz0QwAAoA5IbgAAQFJIbgAAQFJIbgAAQFJa7XY76qngVcnLmY2Njfmh9BFv2poUr/7hoafrLy8v+zHp4/OctiritX9KLS0tuddhquP72+rkfH8QHrkeLnTZ27dvu/iK/uqv/ir7zW9+09cHatTi3dzczO7cuZOdO3cuO3XqlB+7U8j7qwu81c3Pz/sxb+13mW395e2UxWy3XPaUP89l+gvr1tZWtrGx4cfEqVu80qT3V4g3XL/b1XGkHwlra2t+TJymvb80S40AJTcvXrzIlGda92//9m/ZyZMnsydPnvi5Rs/Dhw/dCXsvOqHfunUrW1xc9GPCKPby+kO21493333X92XZpUuXXDeoVqvl+zIX+36sEwCwN5KbEaETn5IA6/7rv/4rGx8f3/6lb1ZXV7Nr16651zKbtr6+7mpLlDSJ+stJkuZVVaOx2pU//OEPrr/Ipt28eXN7PVr2wYMHLrPuVhZj86ksWkdxm+ovL6ttqeu1fiVVilPTy2wflJdRubVOvZaXVb+VpVg+Y2VR/OV9Y+srT1Ossts6//znP/9sn4qVQzRd6y5OBwDsjeRmhBWbcHTSO336tLuxoGp29KpqSjMzM+OafTRNbbI6KVpyo1dNL1INiJ00NV3bevz4cfb06VM37f79+26aXjVNNUuvXr3Kzp8/7xIulUfza9zKyoqbtxstr+pMrXNqamq7TKZcE6MaDs2j9Wu95fXrhK/pivPKlSs7kr/y/tGwUfxXr15169f0ixcvbi97794996rtaLtav5VTCYvWo2naByqvkitZWFhww1qfpqmmzaZZmW2d2r6tU/v9ww8/3N5/Smzt/dE0rVP72aZr+yQ4ABAh/2KOkn9R+754gyybn2R8X7yqyhy6bH7S7+QnQT/U6eQntM6//uu/dsbGxjq3bt1y427cuNHJkwTXbzRs0zVvfpJ2/dpufvJ265X8RL/db/TW2zaL29Gy6j9x4oQb1rJ5EuH6JT+Jby9XXm+3ePPEaHvdxfWK1mUfQXt/tU511l9cv/oVl9H6tH4rs/aH9p0ZHx/f3navZRVP8VAoliFPGHfEr/fBhr/88ssd75vWb9PK69T2i+v8zW9+4/rF9oPtW/VbuaW4rHTbz6GqWDZP1joTExN+KF7d4pWUv6+6Id5w/W5Xx9Hk5KQfite095eamxGhWhhdo6FO13+oViE/kW5fp6Ff7qoZUI2MdZov/9C52oL8Q+B+7Zs8ifB93anJS7S8ltUFY1qnaiNUe6PxolobNZ1cvnzZNc3oAmfVLIRQmVWjYeVSLKqJsNoN20aM4rYVo9Vo6FX7Q2Ut7x+z27K9KObiflUNi1079Mknn7hmM9ue9mHoOv/u7/7OD/30XhXLWtwmACAOyc2IyH+xu+YNdUpqlOQUT3A68dl069QMFZpolOlELHZCtXWKrk6fm5tz/SqDEhQ1LalcShiseWUvSgJ08tcylrhpOHT5bnZL2hSHyl3cP1NTUzua9vZK+LrpdaX+Bx984PaJ9o22pdf90s+/5AAAb5HcjCDVDvz1X//1jutJlMTohKdxxU7j7QRe/OWv2hhTPlFqmk235EhJjNanB4Xauo2SAg2rxkUnc9VS7EXr1/UxxaRNna4j0XhN75ZsWK3ObopxiSUftg+s7NYVE8Tdlu1F6y3uV9XMqIzqnj9/7hI11UhpP5bXvxvVmumCYgDAwSC56UEnRzXTVOFf/uVfXBOLnex1AlVzhg3rhKtmKr0qedEJU0mHTrD6t5RdECw68eofODoxa7ourC2e2HVxrS0r6rfmMC2r+W2aal6Ky2q4G530VZNhyZNRsqCyarqSG63LmnlU5mIiIVq/tm3bLzf7WFKj8ipGi9v2T3H+3ZY1Wsa2Y7Re+yeUpmlfaBuWmNn89q+n8v4or0+UcP3ud7/bjlX7u9u+AgD0h+SmB50slSgcNJ1ky7Ur7733nqslsSYcnUxVC6KEy5qsNN1OsppPzUdqAvryyy+3EwbR+vXPIp081ak5Sydt26bm1clV8x07dsytp5hw6DoZbUfbVc2LlUnrUG2MlaFIJ3qVtRvVTFmioe2oe//9913ipmVsfcX1KxFQ+YrbUvltWK/aP1qXxtv+sQSm17K2T5QMWeJi01QGTdP6tA7tJyvj9evX3Xj1ax9pWSVris/WqWmKtbh9La9rbmxZ7VNLWlUuNXEVlcsOAOiNOxT3UOc7QtqJ3k6aoZr0/grxhut3We5QHId4wzUpXu5QHIeam0SVm2CAQShJHkYtJgDsB5KbRKlZRE0qwH7Rg/vUNKlfkLE1ggAwTCQ3iSK5wUFRYmP3ZSLRATCKWu12O+qam6roXyd2Aeyw8Ij54SHe0aYmKTsedjM5OeluJaDXIi2nawWWl5f9mPTxeU5bFfFyPorDBcU92K9S1YL0Q1/ohw4d8kNxdAHmO++844fiDLLdqpYl3nBVlTmmhkbHjG4EqVcdR1xQHI54wzUpXh1HOn65oDgMzVIA9p3+zk5zFYCqUHPTA5lyHOINV7d47TqbXuyRHeX7G1FzE4d4wzUpXs5Hcai5AdA3JTTq9BtJSU05sQGAKpDcAIhCQgNg1JHcANiTLgzWP6FIaADUAckNgCBKbgCgDkhuAABAUkhuABwoPcT17t27fghAP3QcVXEDv7oiuQEAAEkhuQEAAEkhuQEAAEkhuQEAAEkhuQEAAElptdvtqGdLVYVHzKeNeNNGvGkj3rTVMV4enNkDDyqLQ7zhiDcc8YYj3nDEG66O8dIsBQAAkkJyAwAAkkJyAwAAkkJyAwAAkkJyAwAAkkJy08PU1FQ2OTnphwAAQB2Q3PQwPz+fzc7O+iEAAFAHJDcADpTuF3XhwgU/BKAfOo7sxrLYG8kNAABICskNAABICskNAABICskNAABICskNAABISmtzczPqqeAAEMP+KXX37l33CiAex1GcVifn+4PwyPVwxBuOeMPVLV79hXVrayvb2NjwY+LULV7h8xyOeMPoOHrz5k22trbmx8Rp2vtLsxQAAEgKyQ0AAEgKyQ0AAEgKyQ0AAEgKyU0PDx8+zNbX1/0QAACoA5KbHq5du5YtLCz4IQAAUAckNwAAICkkNwAAICkkNwAAICkkNwAAICkkNwAAICkkNwAAICkkNwAAICmtdrsd9VTwquTlzMbGxvzQcExPT7vXpaUl9zpMVcRbJeJNl44jPc14eXnZj0kfn+e0VREv56M4rU7O9wep6vHlPGI+XFXvEfGGa1K8Oo62trayjY0NPyZO3eIVPs/hiDcM56M4NEsBAICkkNwAAICkkNwAAICkkNwAAICkkNyMGD2JXN3i4qJ7vXnzZvbkyRM/dX/Nz89nZ86c8UM/12q1socPH/qheJubmy6GQcuvMqqsB03b2O/tDKvsAICfkNyMGJ0IX7x44fr1R7bHjx+7E+Tly5fduP106dIll0QdFMVy69at6G0oGSonXb2SsEEU/wGg/aFuUEoKjWLfj3UCAMKR3IwgnQxnZmZccnD79u3s/v377tVqQFZXV919B1Sro9oR0fCdO3fcuOfPn7txYvMWaT22XJHGffXVV24d5WVEy2mattNt+SIt/+DBA1duzV9cn/pVrqI///nPbp22nP4CWJ5HtUiqCdL0Ms2raeVlVGatU6/lZYvbKZbPWFmK+9lofQsLCz+bplhlt3VqXs3zu9/9zq3DaF4ru6bvR40XADQVyU0NnDp1yr3ayVK1GEp+7t2758bpJHjy5ElXy/Pq1avss88+c9Plxo0bP2sW+fjjj12ioMTD5tNJ9/Tp0+5V67DxRvNqu6pVstqkXk1WSshUK6L5pqam3PJF5ZoYnew1j+JZWVlxZdCr0Qlf01WbdeXKlR0xffDBB9nc3JybplfFYRTH1atXXQ2Kpl+8eHF7We0/0Xa0Xa3fymn7Q9MUczFeLW/l1zTte5tmZbZ1avu2Tr1PWqf2348//ridxNo0rfP8+fPb76PmTSHB0b64e/euHwLQDx1HVdzAr7byL/wo+Re274s3yLL5ycb3xet3u/nJpjM5OemH4vWzXb0l+Yd4R7x5gtI5cuSIH3o7T34S90Odzrlz5zr5Cd8PdTrPnj1z8+Qn3s6tW7c6J06c8FM6nfzE6daVnzzdOvLEw43X8uq3Mms+K4uMjY1t94vWmyddfuitYryapnmkXAaVq/zRy0/y2zEVyyXqz5MSP7Rz2+r/5S9/6eIx4+Pj29vutaziKZZD27UylPep3gMb1jq0rMWr9du08jq1/W7r1Ptr+0GvtpyVW4rLFvX7eZaqlq3i+BXiDUe84Yg3XFVlpuZmBKmm4cKFC+6OlO+++6775V+uJSnWfKg5Q7/4zbFjx9xdHfMPpKsdUC2A1QBoXZq3fCttqzkwVlsk2nb+IXPbUXOJNf/sVqug8arRsDJZGSwGlStWsWx5orS9bb0qFjUPWdm0z4rb2G3ZXtQcVdynqmGxa4cUj5qz1Cyl7enunf2sU2WRYlmL0wEA/SG5GUFqOtHJNP/Vvp2YFJMNKZ6wlXiUqanETpo6YVrTiE6wOjn3I0+Gtzs1Oal83SgJ0MlfSYYurlWnYStDPywRKFOMv/jFL3aUbWpqasf+2m3ZXnrd8lvNRWruUxKpbfV7W/Ju6vb8FgAYRSQ3I0gn5omJiR0JTFkxodEJtlwbooTITupKZpTUaJxO/t3Wq5NqcZ3F/uJ6dL1JsSvTcro+ZmVlZUfCoetINF7TuyUbez13qFgeseTDkphyuYo1ILst24vWW9yn2neqeVKnfiVqn3zyiduX5fXvZnx8/GfvEwBg/5Hc1JROsEZJR/FfO2ousYt5Ra9KMNTctVutjZIBJR/r6+vuZK15jZIRJVBqgrETuf6a3m1dOukXt22ULOjkrulanxIMa+bRxcf6t1SRanq0LdteMV6xpEZl+J//+R+3DtE+UK1Vcf7dljVappygFPep7Q9twxIzm1/zaP0qb1F5faJ9XHyftD+77SsAwGBa+ZewLmQceTpZDLvKvopHzH/00UcuOfnlL3+5a7w2z/vvv+/HvE1oVE6dZDVew2o2Mb/97W/ddL3a+K+//jp79uyZm1dmZ2ezb775xvV//vnnbtqnn37q1qf1arqSH/VbGcq1IPqnlv69pFqNMm1PT7RVGdR//fp1ty7N+zd/8zfZX/7lX7r+77//fvtV5fn973+f/epXv9pep/7q/uWXX7r1iMqkdWm8YlPZVT5RmXstq/HffvutG2ds3uI+nZyc3I5Xy9r82j/alrZj+13Lq0zdym7rVHOjkj0Nq8wqV3H/S7nsdVbF8Vsl4k0b8Y6+Vv6LPiq50Rd9SLV+N4MsyyPmw1X1HhFvOOINR7zhiDcc8YarY7w0SwHYk641Uk2mXXcEAKOM5AZAEDW1qTbTOhIdAKOK5AZANCU1xUTHkh0AGAVcc9ODvqz/+7//O/v7v/97PybO69evs8OHD/uhOC9fvsyOHj3qh+IMst2qliXecFWUWceC/t21F/vnl+6BVPwXGNcohCPecMQbrmnx6i/CUdoNu/2zdhEdHV18lyc324/sqOr4bdr3FfGGI95wdYyXmps96K+5/LIPQ7zhUq25Eau1oeaGeEMQbzjiDUdyswfiDUe84eoWr11j042SGN3ksZzQGC2rZO4f/uEf/Jg4vL/hiDdc3eLVcaQfJ3YPr1hNe3+5oBhANCUxqqHRbyM9akOPvOiW2IhqfOxu1AD6o+NIN/1EGJIbAEF0l+ZyQgMAo4jkBsCeVCujx0aQ0ACoA5IbAACQFJIbAACQFJIbAACQlJZukuP7R1peTh4xnzDiTZceuKmn6y8vL/sx6ePznLYq4tVxJLr2bdjq+P5yn5s9EG844g3XpHh1f5ytra1sY2PDj4lTt3iFz3M44g2j40g/EtbW1vyYOE17f2mWAgAASSG5AQAASSG56UH39OCOkAAA1AvJTQ+rq6vZ+vq6HwIAAHVAcgMAAJJCcgMAAJJCcgMAAJJCcgMAAJJCcgMAAJJCcgMAAJJCcgMAAJJCcgMAAJJCcgMAAJLS2tzcjHoqeJNcuHDBvd69e9e9AojHcQQMjuMoTquT8/1Bqnp8OY+YD1fVe0S84ZoUr46jra2tbGNjw4+JU7d4hc9zOOINw/koDs1SAAAgKSQ3AAAgKSQ3AAAgKSQ3AAAgKSQ3AAAgKSQ3AAAgKSQ3AA7U1NRUNjEx4YcA9EPH0eTkpB/CXkhuAByo+fn5bGZmxg8B6IeOo9nZWT+EvZDcAACApJDcAACApJDcAACApJDcAACApJDcAACApLTa7XbUU8GrkpczGxsb80PDMT097V6Xlpbc6zBVEW+ViDdtxJs24k1bLePtRMqD9H3xBll2c3PT98Xrd7tnzpzpTE5O+qF4dYtXmvT+CvGGSyneFy9edObn5zuPHz/2Y34uZLtTU1Odubk5P/ST/Y5X2+i2nbKD2Ffm1q1bnZWVFT+0k+LVvthtei97bbfXaeog4+2F4zdcVWWmWaoHbpoEpEn3DMlP1tni4qIfE+bJkydZ/qPHD71VHt4v7777ru/LskuXLrluUK1Wy/fFu337dvbw4UM/dHD0nuj9MXnC5Pve7uthlAH1R3LTAzdNAtKT/xrMHjx44E7Wd+7cccNG/aurq37orfxXq+tsuR9++OFn8+iEe+3aNTe9TPNqWnkZJUpap17Ly6rfylIsn7Gy3Lx505WtyNZXnqZYpbjO4nqeP3/uxoXSslqnlv3xxx/92J9o25qurlgOLWexa9pXX321PV2vKt93333n5hFLyDT89OlT16m/vD9lt/2F5iG5AdAo9+/fz44fP+5qAVQ7qySnqFwTo5oEzaOTpmoRXr16taM2QSdoTe90OtmVK1d21DqcPn06m5ubc9P0qmGjuzZfvXrVrV/TL168uL3svXv33Ku2o+1q/VZOJQBaj6a9ePFiR23GwsKCG9b6NO3kyZPb06zMtk4lCJqubSmmTz75ZEfZe9HyxWX/8R//0SV9Rvv41KlT2ePHj12nfo0Tbffy5cuuJkpl/NOf/uTi0ToVm+bXeEtu7P3QsObRdL1qf33zzTdummhZzatpwO6NmbvIPzi+L94gy+YfXN8Xr6oyE2844g1HvOG6LZufaN31I6LXEydOuH7RtTj2tWjLFq930auuLTHqz0+yfujt+rR+xav+PInq5Cd/P7XTGR8f3972bstqu3kCsuNak2IZzp0718mTKNcvN27c2B7+8ssvd1z3ovXbtPI6tZ7i9p89e+amax90o/JaGbRNxWLW19fdsrZt7VPNY/IkaHs/WzlsO4pX+0nzSHE7UixzcRuK68MPP3T9ou0pplCDfK44fsNVVWZqbgA0hn79q1bg/Pnzbli1B6p5sNqN/EvcvcYo1vTkJ/DtGge96roZNduomUidhovb2G3ZXtSMZOUX1QDZtUOqfVENim2v2LxTpuYdNfnYvF9//bX7R0zIPtA6i2V47733fN/bWh2tQ9u2dWtbxfWq5kzxmtDYixT3t99+u11Toxq0/bguCWkguQHQGEoCdPJXkqETuzoNl5umYhRP0kU6mR85ckTVDtvd1NSUa6Ixuy3bi9a5mw8++CC7ceOGSx60Lb3uRuUrlk3UrBZSpm4JkC1n08qxz83NbSci/cRdpnX8+te/ds1d2mYxaQVIbgAcKNWKPHr0yA9VRydW/bpfWVnZcdLVNRwar+ndTrpWq7MbO2EbSz4sidF1LMWueALebdletN5icqEaD5VRnS4KVqKmGoy9rj+xRMvKpT9P6DUk8dC6ywmOhlUGi1vz2Lqts3ulFK/PMf3cR+XTTz91NWNKcFKvtdG+XV9f90PYC8kNgAOlZglrNqmSTvqqySg2BYlOxuPj4266TuxKMKy8VitQpBOzkgZLHMrNKXZy18lW/96xC2m1Hl2EW5x/t2WNliknKFqv/RNK03RRsrZhSYnNr3m0/nIiYdOL6xGdOEMSG1E51TymE67W98///M87EjNd7Kv33bal/mJSV45birGrScuWLSuOVzOcamwUh5qpUqZ9qAvGEYbkBkAj6ISq2oNudGK0E64SG3XHjh1zJ28tYyd9JQSq7dGwkgKdkIsJgWofbFivqiXSujReJ3c1GdlJvNeySsDOnTvnkiFLXGyayqBpWp/WoYTNynj9+nU3Xv26lkjLKulQfLZOTVOsWo+aoTS/mue+/PLL7USsm2J5tYyW1To0fmJiwvXbdMWshFHbVFxKQKzpT8OqNSqyfSIqq/abjSvOq6YtbafYjKjh8jU8gA7UKHnW7PviDbJs/kXi++JVVWbiDUe84eoWb36C6+QnPz8Ur27xCp/ncIOWWZ8v+wdajLrFqzi5Y344am4AALWjWjVdc6MaKtXeAEUkNwCA2tnc3HSPx1GSA5SR3AAAake1NZ999pm7hgcoa6lNy/ePtLycjfoQE2/amhTv9PR09ubNm2x5edmPSR+f57RVEa+OI1laWnKvw1TH97elC298fxD9rTDkXgzdDLKs/hrY64ZUvfS7XVV3vn79Ovvoo4/8mDh1i1ea9P4K8Ybrd9mzZ89mW1tb2cbGhh8Tp27xCp/ncMQbRseRfiSsra35MXGa9v7SLNUD9xUAAOwX/WBWDYxeuVboYJHcAAAwJLpZomphrCPRORgkNwAAVEBJTTHRsWQHg+Oamx70QaONMxzxhmtSvDqOdM2N7p7bD133dvjwYT8Up6plX758mR09etQPxSHecHWLV4mLLnfYi+7sLLojs/VzPoqk5CZGu6K7DXJHyHBVvUfEG65J8eo40lcNHR1dfKfjZ2VlhfNRJGpueiBTjkO84ai5CdekX/ZCvOHqFm9ozY1YrY064XwUh+SmBz5McYg3XBOTG/4KHoZ4w9UtXrvGphslMXpIaDGhKeJ8FIcLigEAqICSGNXQqI5BT0LX0927JTaIR3IDAMCQ6HlY5YQG+4/kBgCAIVCtjB6fQEJz8EhuAABAUkhuAABAUkhuAABAUlq6SY7vH2l5OXnEfMKIN106jvQX1uXlZT8mfXye01ZFvJyP4nCfmx64r0Ac4g3XpHi5z00c4g3XpHg5H8WhWQoAACSF5AYAACSF5AYAACSF5AYAACSF5AYAACSF5AYAACSF5AbAgZqamsomJib8EIB+6DjSQzcRhuQGwIHSQwJnZmb8EIB+6DianZ31Q9gLyQ0AAEgKyQ0AAEgKyQ0AAEgKyQ0AAEgKyQ0AAEhKa3NzM+qp4E3y6NEj98rfWAEAqI9WJ+f7g1T1+HIeqR+OeMMRbzjiDUe84Yg3HPGGo1kKAAAkheQGAAAkheQGAAAkheQGAAAkheQGAAAkheQGAAAkheQGwIF6+PDh9j2jAPRHx9H6+rofwl5IbgAcqGvXrmWLi4t+CEA/dBwtLCz4IeyF5AYAACSF5AYAACSF5AYAACSF5AYAACSF5KaH+fl5LuACAKBmWu12O+qp4FXJy5mNjY35oeGYnp52r0tLS+51mKqIt0rEmy4dR2/evMmWl5f9mPTxeU5bFfFyPorUiZQH6fviDbLs5uam74vX73bPnDnTmZyc9EPx6havNOn9FeIN1++yOo4mJib8ULxRivf+/fud+fl51y0uLnZevHjhp+zUz/s7NzenH5qd2dnZztTUlBuOFRLvbl/7Wrbf7e4Vr7a5srLih3Yapfc3VBXHL+ejODRLAcAe8i/Z7PTp09mVK1eUGbju8ePH2cmTJ7Pbt2/7uQaj+5jkCUCWJzfuvkCXLl3yU/aXtrGb/fp1rhvO5SdjP/R2m6dOnXL9au5XBxwkkhsA2MPHH3+cHTlyJHvy5Mn2yVlJzY0bN352g8IHDx64caurq37MWxpWkqQTvxIZzWds3larlX3//feu32ib+S9nt5y2qXXYuu7cuZPdvHnT9csf/vAHN6z5d6NtGC2ncqg82q4lIMama50qh7EyiMqgeG26LfPDDz/siEs0j6Z99913rl/TNV+RxQsMguQGAHqwxEIJTblmY2ZmZsdJXbU7t27dcsNKfDRsVJNx9epVl6Co5ufixYvbNRhWm6JXJRlar9UIqV+1OLYtdVrX+fPnsxcvXrhlzp4964afPn26PbybYo2K5pubm3PluX79ulveaDuqmbp371726tUrt34rr5VBZVIN1o8//uhi1X7SftA4LWNxaV4ru8ar3OrXPtJ2i5RIahowkPxDHSX/4Pq+eIMsW0WbX35A0sYZgXjDNSleHUd1vuYmP0Hvep1KUX6i7oyPj7t+e3+PHz/eyZMd16915AmN6xdd26JrXIxtQ9stXvuifq3HWHn0KrruR8PajpW5OL3MtpMnIK4/TzbcsJbVdmy7586d21Fe245erQwWm+ItlrlbbFae4nx54tQ5duyY6xeVqRjrXvbj/e1HFccv56M41NwAwD5QrYVqN4rUzJOfGFy/mrWK01WbYc02eymvV7S8nDhxwr12m6cXlTdPNHbURtm6RLU4ak5Sk5U6NT9pXsVjy5Tj0TpjaPn8PJTdv3/fDat5KzYOoBuSGwDowa5DsSRlN/mvTN/3EyULtpzWU27WUsITorxcNyHzFHUrb5HKrcSj2OmCasVk+6S8zdgyyKeffrqd3Oh6HDV1AYMiuQGAHnTCVg2HXW9SpGtDdF2KEgXVXJQTIE0v1oaUlS/gHSZtWxf2FhUv7lXMmkdxF7v9jueTTz5xSY2uMRofH++5fiAUyQ0A7EEnddUuXL582TUlKWlRM40uyD137pxLgHTRr07S1jSjV817UH/pLturZqnMkjH9E0q++uord6GvUbmL/7xSPDGJR/lfUEXFWqNjx465pEZNX8PaV0gfyQ0A7EGJgBIa/dNHTTMa1r+iin8F14lf45QIvf/+++51ZWVlOyFQrUax2Ub9xZoO1ZQYjS8uV0wqrCapqHztTHm4yJbVdJVXnfqVxCgW25YSDcWqa2B07Y2mWfORlMug5YrLqhnLhovl0TStp5jIqF/7tjgOGEQr/wDqSvZgysZD24nLBllW1afHjx/3Q3H63a5+lem28Wtra35MnLrFK016f4V4w/W7rI6jra2tbGNjw4+JU7d4hc9zOG1XSZTY399D1TXefrbL+SgONTcAgEqoNuzzzz93NTmq6QL2C8kNAKASSm70y3yvC6+BWCQ3AIBK6BobPUuLxAb7raU7APr+kaar63e7QO6g8Ij54SHedOk40rUCy8vLfkz6+DynrYp4OR/F4YLiHriAKw7xhmtSvFxQHId4wzUpXs5HcWiWAgBgCHSvINXA6NXuh4SDQXIDAMCQrK+vu1oY60h0DgbJDQAAFVBSU0x0LNnB4Ljmpgd90GjjDEe84ZoUr44jXXNz/fp1PybO69evs8OHD/uhOFUt+/Lly+zo0aN+KA7xhqtbvEpc9JiJvegO2DI3N7fdz/kokpKbGO122/fFG2TZzc1N3xev3+3mH6rO5OSkH4pXt3ilSe+vEG+4fpfVcaSvGjo6uvhOx8/Kygrno0jU3PRAphyHeMNRcxOuSb/shXjD1S3e0JobsVobdcL5KA7JTQ98mOIQb7gmxavb6mtZPWSyH3WLV/g8h2tSvHaNTTdKYvSA0WJCU6Tj6P/+7//6/pHQtPeXC4oBHCh9Kc/MzPghAEZJjGpoVMegJ8jrWOmW2Iim6W7OCENyAwDAkExOTv4socH+I7kBAGAIVCujxyeQ0Bw8kpse1P6pLBsAANQHyU0PtHECAFA/JDcAACApLd0kx/ePtLycPFI/YcSbNuJNG/GmrY7xcp+bPRBvOOINR7zhiDcc8YYj3nB1jJdmKQAAkBSSGwAAkBSSGwAAkBSSGwAAkBSSGwAAkBSSGwAAkBSSGwAHSnf6fvTokR8C0A8dR+vr634IeyG5AXCgVldXs8XFRT8EoB86jhYWFvwQ9kJyAwAAkkJy08PDhw+pBgQAoGZIbnq4du0a1YAAANQMyQ0AAEgKyQ0AAEhKa3NzM+qp4E1y4cIF93r37l33CiAexxEwOI6jOK1OzvcHadIj18+ePZu9efMmW1tb82Pi1C1eadL7K8Qbrt9ldRxtbW1lGxsbfkycusUrfJ7DEW8YzkdxaJYCAABJIbkBAABJIbkBAABJIbkBAABJIbkBAABJIbkBAABJIbkBAABJIbkBAABJIbkBAABJIbkBAABJIbkBAABJIbkBAABJIbkBAABJabXb7ainglclL2c2Njbmh4ZjenravS4tLbnXYaoi3ioRb7p0HOlpxsvLy35M+vg8p62KeDkfxWl1cr4/SFWPL+cR8+Gqeo+IN1yT4tVxtLW1lW1sbPgxceoWr/B5Dke8YTgfxaFZCgAAJIXkBgAAJIXkBgAAJIXkBgAAJIXkBgAAJIXkBgAAJIXkBsCBmpubyyYmJvwQgH7oOJqcnPRD2AvJDYADdebMmWxmZsYPAeiHjqPZ2Vk/hL2Q3PSgTJkPEwAA9UJy04MyZaoBAQCoF5IbAACQFJIbAACQFJIbAACQlFa73Y56KnhVeKR+2og3bcSbNuJNWx3jbXVyvj9IVY8v55H64Yg3HPGGI95wxBuOeMMRbziapQAAQFJIbgAAQFJIbgAAQFJIbgAAQFJIbgAAQFJIbgAAQFJIbgAcqPn5+ezRo0d+CEA/dBytr6/7IeyF5KYHfZgWFhb8EIB+rK6uZouLi34IQD90HHE+Ckdy04M+TGTKAADUC8kNAABICskNAABICskNAABICskNAABISqvdbkc9FbwqVTxyfXp62r0uLS2512Hikfppa1K8Oo7evHmTLS8v+zHp4/Octiri5XwUp9XJ+f4gTXrk+tmzZ92X8tramh8Tp27xSpPeXyHecP0uq+Noa2sr29jY8GPi1C1e4fMcjnjDcD6KQ7MUAABICskNAABICskNAABICskNAABICskNAABICskNAABICslND3Nzc9nk5KQfAtAPHUcTExN+CEA/OB/FIbnp4cyZM9ns7KwfAtAPHUczMzN+CEA/OB/FIbkBAABJIbkBAABJIbkBAABJIbkBAABJIbkBAABJaW1ubkY9FRwAAGCUtTo53x+kqseX80j9cMQbjnjDEW844g1HvOGINxzNUgAAICkkNwAAICkkNwAAICkkNwAAICkkNwAAICkkNwAAICkkNwAAICkkNwAAICkkNwAAICkkNwAAICkkNwAAICkkNwAAICkkNwAAICmtdrsd9VTwquTlzMbGxvxQ+og3bcSbNuJNG/GOvlYn5/uD8Mj1cMQbjnjDEW844g1HvOGIN1xVZaZZCgAAJIXkBgAAJIXkBgAAJIXkBgAAJIXkBgAAJIXkBgAAJCTL/j9Gb7OqwV0qHAAAAABJRU5ErkJggg==\&quot; style=\&quot;height:400px; width:475px\&quot; /&gt;&lt;/p&gt;\n&quot;,&quot;text/plain&quot;:&quot;&quot;},&quot;name&quot;:null,&quot;value&quot;:null},{&quot;id&quot;:&quot;1&quot;,&quot;content&quot;:{&quot;text/html&quot;:&quot;&lt;p&gt;&lt;img src=\&quot;data:image/png;base64,iVBORw0KGgoAAAANSUhEUgAAAzwAAAHKCAYAAADGok7DAAAAAXNSR0IArs4c6QAAAARnQU1BAACxjwv8YQUAAAAJcEhZcwAADsQAAA7EAZUrDhsAAEUISURBVHhe7d27bhtJm4Dh5kLAGtiAmiugfQX2ZBsIsBVtIsDjzJntK7CdOZOVTWbPFdiTOZsxoFwyNMECG3h8BZauwFTmQAC33/7701/u4aEoiRJZfB+gwT7WoUl218cqkr1Rrcp0cnJSDQaDdmk+p6enVb/fb5fmc1PHWt981jef9c1nffNZ33zWN5/1zWd981nffNY337Rj/6N9lCRJkqTiGPBIkiRJKpYBjyRJkqRiGfBIkiRJKpYBjyRJkqRiGfBIkiRJKpYBjyRJkqRiGfBIkiRJKpYBjyRJkqRiGfBIkiRJKpYBjyRJkqRiGfBIkiRJKlZvOByO2vmZ6n2rzc3N6tdff63++uuvdm25zs7Oqo2NjXapfNa3bNZ3ulevXlVbW1vt0uqJ6/O6WNf6ev8tk/Utm/Wd7jruv71RrZ2f6eXLl9Xbt2+b+QcPHjSPklSCw8PD5nF3d7e51vX7/WZ5Xqenpzdy7MnJSTUYDNql+dxUma1vPu+/kkp1HfffuQKeXq/XXGgpkBdcSSXhgru3t9c88mn6qjWIDXjyrWJ9vf9KKtV13H+zv8OTRl9ebCWVJhqTYNiQtCy8/0oq2XXcf7MDHiIvCuTFVlKp4hq3Dt+R0Orw/iupdIu+//orbZIkSZKKZcAjSZIkqVgGPJIkSZKKZcCjmRg/fnx83C5dndevXzdTDsowbnr//n27hyRJy4t71k3fS8PHjx/P76O//fbbQsp1EXyHI+qSzkuXZcCjmbjgLOJi+PTp02bKQRm+fv1a8Svq6SRJ0ipYhnspP/n7888/V8+fPz+/j37+/LlZd1UfIPIT6tKyMeDRpXEBjU+LPn361K79N9bFJ0hMf//9d7vl31gX20nn999/b9JNcUHnhpFO6UWeNMiHY9ObSuQZaYMypeWO/eO34MeVUZKkRbmOe+mjR4+a/69ie9xHCXT4SeD4Y1tMK0vcP+N+yX5gHeVD7BPlYd80oGJ7HJuWbxrSoT5Mad0jHx5JUxrHgEeXwgXozp071cHBQfNJEZ8aPXv2rN36r4sr6759+9YEJ/yD7p9//tls4+IXF8AXL14023gknTdv3jTH5iIdur/Jh56ge/fu/ZAPef/yyy9NOcG+29vbzTLH8OkW5WbfWKZukiQt2nXcSwkKCDzSwCawfwQRBA7cH9+9e3eeBvfEwP2TNMmT7U+ePGnS5Dh6i0A9WCZdypumH3Xh2D/++CPrfktd2Y/0ucdThqgz6XKuWBf3eOkf6hdclvqF1ExaP7xM6otIu/Sjhw8fjuqLXbs0GtUX42b/+oI0qi9MzTzrYlu/3x/t7u42yzzG/P3790eDwaCZB/mlL89pZcDm5uaovnC2S6NRfaEe3b59u5knjyhTYDnyBnmn9aA86XatD65zW1tb7dL86pt8Oze/yxxbNxjaufndVJmtbx7vv2WYdh+7jntp9746SR3gjO7evdsu/Qtpcl8FaaRlJW/yRTePceWh7FEXpHVP773pPPdzyhU4J3GPjzx51Gpb5P3XHh5dysnJSdNzEurAo6ovUs0nLkzMsy620fMyDtvSdOoXffMY/zAOPnFibHA60R3PPvWL/Ifj6wvhD58Y1RfvZl0q8gDb0mVJkq7Ldd5LZ6E3JU0D3Xtqd/s06b6Ug7JHXcDyrB4etn/58qUZshZD4ViXHuc9XNMY8OhS6FpOL1yheyEK3Ytm6F4AQ7ruoO3qTycCnhzj0u7qBkSSJF2H67iXxj2ODwgvK+eeGubZd5ru/X93d7fdIs3Wq98wdAXO9Pjx4+rWrVuOj1xD9KTwvI/79IR1fHrD+Nzw008/NeNywbhaLuSBMbj9fr/5lCeClfjiZMwH8uWiFvOTysDFmzzJJy7opE+PEMeTJsvpJ1zd9Hhkv3Q51mm98Lr5/v179eHDh3aNdLO8/5ZhGe6lk+5t9CLx3RryoAzcV+M7MkiP69aDdXGPZYp7L7r58V0ffnQgvusD8iN4o2cp3T+dJ0/OxbiepW6eWl0Lvf/WL5As9YvOMcRripdJfZEa1ReVHybEd2Xqi2SzXF+YzsfrxjhjjgWPbGO8LhibG+Nz0/mQvjyZry+w7dI/Mdb36dOnTZ5M9UXxfEww6bI91U2P7TE+GSx3y6P1wHXO7/Dks775Lnqs998yLMO9lPseadVBRpM3+dWBTfM92PiODPuwHPdIHkkjyta9f5Jf3GNj3/iOTvde2q0L38VJ80r3T+efP38+unfv3nm6HN/NU6tvkfdfh7Rppvqi0nyyUl94fpjAr6/wayt86kK3NZ/a1BfRZhvLzNcXo+ZTmvpC1exPlzvojYkemXQ+kG9gnvQm4ZOh+vXcpE1e9c3g/JdoSDfyDN302J7m312WJOkyluFeyvH05tCTQ36kUQdbzRS9S+zDMj0r5M0jeUe63fsn66MsPNaBWLOOfLr30qgL54F58uRX4MgT6f7pPPdz8mU/jqM8cY9nOa2jNE6PqKedn4puJvAik3LUkXbzJUN+MCAujlysut320jLhWnd2dlYdHR21a+ZzenraDDW5iMscy5eeCfQv4qbKbH3zeP9db95LtS4Wef+1h0cLw4WZT68Ye8yfjPHIJz58MiVJkmbzXipdngGPFoqua7qa+WSST2P5YmJ8QiVJkmbzXipdjgGPFo4ud8YAx3hgSZI0H++l0sUZ8EiSJEkqlgGPJEmSpGIZ8EiSJEkqlgGPJEmSpGIZ8EiSJEkqlgGPJEmSpGL1RrV2fqr4p2f+/EqSSrW3t7ewf3qe5TLHnpycNP/PcRE3VWbrm8f7r6R1sMj771wBD398JUml29raMuDJZH3zXfRY77+S1sWi7r+94XCYFfDs7OxUGxsbfsIkqWjxCdP+/n67ZjXU1/K1+jPCdaqv919J62CR99+5h7QdHBw0j5JUIq51DmnLZ33zXfRY77+S1sEi77/+aIEkSZKkYhnwSJIkSSqWAY8kSZKkYhnwSJIkSSqWAY8kSZKkYhnwSJIkSSqWAY8kSZKkYhnwSJIkSSqWAY8kSZKkYhnwSJIkSSqWAY8kSZKkYhnwSJIkSSqWAY8kSZKkYvWGw+GonZ9qZ2en2tjYqA4ODto1klSe7e3t6uzsrNrf32/XrIb6Wl5tbm62S+Vbp/p6/5W0DhZ5/+2Nau38VBQCXnAllSwuuEdHR+2a+Zyenlb9fr9dms9ljj05OakGg0G7NJ+bKrP1zeP9V9I6WOT91yFtkiRJkoplwCNJkiSpWAY8kiRJkoplwCNJkiSpWAY8kiRJkoplwCNJkiSpWAY8kiRJkoplwCNJkiSpWAY8kiRJkoplwCNJkiSpWFce8BwfH1efPn06n3B4eHi+PBwOm3WSJEmStGhXHvAQ3Ozu7p5PeP369fkyAZEkSZIkXYcrD3iePn3aBD0xIV2+d+9es06SJEmSFq03HA5H7fxUOzs71cbGRnVwcNCukaTybG9vV2dnZ9X+/n67ZjUwXHhzc7NdKt861df7r6R1sMj7b29Ua+enohDwgiupZHHBPTo6atfM5/T0tOr3++3SfC5z7MnJSTUYDNql+dxUma1vHu+/ktbBIu+//kqbJEmSpGIZ8EiSJEkqlgGPJEmSpGIZ8EiSVAD/B0+SxjPgkSSpAAQ3/g+eJP2TAY8kSQXwf/AkaTwDHkmSJEnFMuCRJEmSVCwDHkmSJEnFMuCRJEmSVCwDHkmSJEnFMuCRJEmSVCwDHkmSJEnF6h0fH4/a+akeP35c3bp1qzo4OGjXSFJ5tre3q+/fv1cfPnxo10g3y/uvpHWwyPtvb1Rr56eiEPCCK6lkXOvOzs6qo6Ojds18Tk9Pq36/3y7N5zLHnpycVIPBoF2az02V2frm8f4raR0s8v7rkDZJkiRJxTLgkSRJklQsAx5JkiRJxTLgkSRJklQsAx5JkiRJxTLgkSTpmrx+/bqdkyRdFwMeSZKuwa+//lrt7e01P716eHjYrpUkLZoBjyRJ1+DVq1fn/6VD0BP/ryNJWiwDHkmSrsmDBw+aoGd3d7fp5en1eg5zk6QFM+CRJOmaEeQQ+BAAOcxNkharN6q181PFxZiLsySViuvc1tZWdXR01K6Zz+npadXv99ul+Vzm2JOTk2owGLRL87mpMlvff+E1R9AT91h6f9J7bQx9i+FwklQirnVnZ2cLuf/awyNJ0g3qDnPjpu8wN0m6OnP18MBPmCSVbJGfMM1ymWPt4cm3zPUd19vDMrz/SirZIu+/veFwmBXw7OzsVBsbG15wJRWNCy6NTYa1jcN6fm1rkr/++qv5+eGLIu1JeYNr8TjcJLhGT7OsZc/RLXt976o2NzfbpdUqe9e4srMuFb1AklSqCHj29/fbNVfnP4iEcqZZN1JJKgnXvHHTf/7nf469RsY07dhZE/7rv/5rbLoxjTuOCePWp9OksoPH//u//xt73LQJMT9v2dNjZ03dsiNdnqfs6K7LLfu4Y2dN//M//9OkgW66TOPKLknratx1MmeadqxD2iQp4ZC2+VjffLnH8v2dGMbGkLZPnz41895/JZVskfdff7RAkqQlQKDD//IQ7BDo8HmkP14gSZdnwCNJ0g0y0JGkxTLgkSTphnSHrxnoSNLVM+CRJOma2asjSdfHgEeSpGtioCNJ18+AR5Kka8B/6xDoxB+KGuhI0vUw4JEk6RrwB6QEOvy8tMGOJF0fAx5Jkq6JgY4kXT8DHkmSJEnFMuCRJEmSVCwDHkmSJEnF6o34TcwM29vbzSNftpSkUnGtOzs7q46Ojto18zk9Pa36/X67NJ/LHHtyclINBoN2aT43VWbrm4fX5OHhYfODB5JUqk+fPi3s/tsbDodZAc/Ozk61sbFhwCOpaBHw7O/vt2tWQ30trzY3N9ul8q1Tfbn/8pPWklQ6fs1yEfdfe3gkKWEPz3ysb76LHuv9V9I6WOT91+/wSJIkSSqWAY8kSZKkYhnwSJIkSSqWAY8kSZKkYhnwSJIkSSqWAY8kSZKkYhnwSJIkSSqWAY8kSZKkYhnwSJIkSSqWAY8kSZKkYhnwSJIkSSqWAY8kSZKkYhnwSJIkSSpWbzgcjtr5qXZ2dqqNjY3q4OCgXSNJ5dne3q7Ozs6q/f39ds1qqK/l1ebmZrtUvnWqr/dfSetgkfff3qjWzk9FIeAFV1LJ4oJ7dHTUrpnP6elp1e/326X5XObYk5OTajAYtEvzuakyW9883n8lrYNF3n8d0iZJkiSpWAY8kiRJkoplwCNJkiSpWAY8kiRJkoplwCNJkiSpWCsd8Dx48KA6PDxs5nu93vl81+vXr5t9r8Pff/9d3b59uzo+Pm7yJO9xKCtlXqTryGORrvN5C1d1zp4+fVq9ePGiXcqzqOeK8zjpdShJklS6Ynp4+LnOe/futUsXd9nGIQ3d9+/fN0HP27dvm+VF+umnn9q5f+J8rPLPmC7qPzau45zx3P/5558Tg3BJkiRdj4UGPDnBw6dPn5rekBS9JEzgz+V+//33am9vr/r48WOzbpzup+PsyzHjGpyT0iRPlvl/h8gflDH25dhJCHQwqVeCNEmHvLvY1j0PgTyjPpQlRHlYxyPHM1HnKEucl9gPUfe0jmD5t99+Oz8naV7TpGmTL2lE2pQnzSfdN1Be1sc8ZeNxWgA77XyB9G7ynBGs8dp/+fJlswzy6da9izzJKz2HYVKdQpSF43POzbg8EHmQDvsG9o3zNW67JEnSMrrxHp537941n4anHj161DSuaEzxJ0R//PFHxf+jvnnz5vwP2LoIMqLxxlCi3d3d5hg+ZY/GKGis3blzp/kUn+3sR37g+G/fvlVfv349T+vZs2fVkydPmn0pB/lPakzSYE57dChHNKIpB2UkHdLvBoLpvqkob5wDyvvzzz8321gH6sK54njSpQyUnymCr5j/5Zdfqs+fPzf1JJ2oZ5SPspEe5ySOnSVNm3nSIG3SZDnOL3iuHz58eJ5vPMfgHJBGPG/jzkeYdL6wLOcszke8Xsgr3T4O5SCv9Byi+7p9/vx589oMnA+OpYwcn5Yzxbo4N+xLGdPXIs9FvHfYh30jqCEPAjge2c77MX1uJUmSllLdcMlSN9SaaZa6ETU6PDxsproB1kyxzLauulE1un37drs0GtWNtRHFYt+60TeqG1/tln+lzTbW4/79+6O6AdjMs5752CfWo25gN/uC9OuGWjMP0kpPA/tFnuzb7/d/KHcd/Izqxma79KNuvmlad+/e/aEulCHNdxLS29zcbJf+pQ4Sm0e2pWmQflredHvMx7FIy3fv3r0fykcdc8qHcWlzPOc9no8oE3lyDuM54Jh4big7r4fAfrFtHst0ztg/fb1N080rziF45HyEOK+8fuM9E+8LcGzsTxmjnN104vUfx7Jfms5gMDh/TqgLy6F7LkvBdW5ra6tdml8dILZz87vMsXVQ3M7N76bKbH3z5N5/JWmVLfL+e+U9PHwSXTeamqluEDVTLMcn3Sk+Ya4bb+efRvMpeN0ga4YE8T0YPrVm6A1DaHjEuHRCpFOftOYR6dAo5tkWaTIsZxI+Xef7HrEvU3e4W6hPcvM4aRjWly9fJpZpGvarn6fmk/cYqsQ5mYT9p333hfM9DnVKyzdpv2nSOnE8daYsdUO5GTIG8qGHIJZ5ZF/Wn56e/pAvz/9FLNs5i9fGNHE+uueQ1xt4TNOP80oZqF8dUP9wvtiX89/FOobsxeuZ80Na8Z7iuWG4XGxnX/IA+6VliLpH2SVJkpbRlQc8NNhoADHRyGSK5bQxl2KfGJ7E8LNoVBFwcMzXr1+bxh3TZaXDkEiPhuI0NJzTiWPGNZ6jwTit4XwR0Rh9+PBhM8SI85EOZepKG+DjXHX5EGl2AxQCWfB8xmuA8lGHaETHupygINcynbN5g7bu/rxO43FcOagn07htcWyKfbuv6efPnzf5si2GzfG+4LXe7/fbIycHhpc5P5IkSYu2FL/SRgBBoEMjmAZYBDwEQczzvQ8apTmNx2h8pQ3odD5+OS3SnIb8+ISb7zik07iAh8YgaDSOQ8NxUplmoU588k6wRoDAeYmAoeuigUO3fJPqMU7UPS0Tx8d6zjPljmATbGM55sedv4vWBctyzuY5j5h0Dnnslp/emjh33d4c9o1jUwQxrO++pnmtc46oU7zveK6ih2macflIkiQti/+gQZMzff/+vT0kHw2mWUEFaDAR6PCF6Ah2QCOMvEHjLwKNaQ1U0hoMBk1a7BeN3UBDOE0zGt3xiEifstBLEUPpWM+XwdP0UjQWJzVwSYshQmxnopGZIk3K2kVgRp6RbpQt/VSdbbF+UqN+lrR8pNGt46TypdiHcjBxztLghnUMlYp1PJJfLFMfehVYx74RIE0yrTzLcs7Aay0CdcrL/tNMOoe89lmOOpEOrze2MzEfabMP+44LzLvpUKYoXwT4kT+9Yt2gbl2cnZ2dX/vmnThf49bnTJc5FuPW50w3VWbrmzdd5P4rSatoUfdfAo0sdaNqoV+a5Ivd9+/f/+EL03wxmy9Z1/VvHvlyNl+qZj/m+WI2j4h14JHlOI4vV7MvSL+bJtvieL40zhez44vdrGO/uuHXrCf/STgm8gHz8SX0qAvp8AMGUcaQ7ttFnuRNmTk2/WJ/1IVjmdL80zy6+aFbPsrPPjySB+kG1k2rO/tyDOWjrGk5EM9biPLw3IRYF89N+rx1TTtfWIZzxmuNZfYDx3XTC5FXnENeJ+QVx4L3SGyjDul7JV7X8fpKfygh6hkinTjP5B2oR6RBWaLMkUaaDibVZ5VxnfNHC/JZ33wXPXbR999VxfUovYdcle79al5cU7n/cF0mnUn3Tsqe3jMW4TryWJTLPg+5ruoccf+c1GaZZFHPDedu0utumS3y/pt9pr3gzsZFjsZi2khdFZQ9bUBHwztwY0mDhq5VvaBexqxzxoWPC6BWyyIvuLNc5lgDnnyrVl/vv+NNCyYug+t6+kHQvLgPRCDWvU+krqqhvdn5VdIU7ZEoy6qJD8KvwnWcI9Ih0J0nLQOeHy3y/rsU3+EpBUO3GDLUHa62ChiSxTAwfrWLiSGB3XrUL8R2Tph2zmKI2yq+FiStPq49s64/dePg/E+MuYYx3DUd4svQVyaGvqZDdtmHIbR895Y0UiyzPh06G1iO6+Wkbd0ygGXWjztuFspCWaf9WTOPlLubL8gvtrPvuHql4jxNul+SFuWhLl1sm5R2nNduXeI5YB2PHM+UPmdX8Wfa06TpkmecU8T5C+m+gbKyPuYpF4/d74em+43Dtps8Rwyb5z1HWyCQT7e+XeQ56bU/qU4hyjLrvRHpjMsDkQfpsG9g3zhf47avEgOeK8b3R3jRr9oLgkDtjz/+aH7Zi+nNmzc/fJ+K7el3YLp2d3fbufUx7ZxxkeBiGt+PkaRlw3WKhjnXrc9j/vCYxiANOK510Ujiu30sj0aj5hcd+WXHaGjxyPGsJy3S5joI0qIBSz5MbEu/Q8s2jvnW+UNkfnyG/FjPcewXaU7DPZiyvHv3rikr12eWA+lSBtKNRirrQFnTeeoc+1K3NJ0u9qe8gXRYB+pJOpSHunYD0nTfFOc1/jCaY7nfRhlYB8pFnTk+fc7iOUb3+aY+pBPPbZSPspFe7h+Qp+kyn76OWL6qPx9nvziua1nOUZyDeE+QV7p9HMpBXul5Q9SJfKjTc/9w/HLqCmSpnzC71CUVj+ucQ9ryWd98Fz029/5bN2bm+uPvuiHVDKlJv5vHUFy+2weGxKTDtOtGVbN/mhbDdmPoLsel32FgSFIsM6QozYf52+2fjpNPelzd8DsfFsSQproR1syD9WzHtCFt5J0OMQbDjaIMlCdNl7Ri+BRppvPUOfIEy1G+ru62tIyUJy0vZWT/WUiP8qaiHmxL0yD99DlLt8d8+jyk5auDyR/Kx3OSW75uuvE6ohxsi/KQH68X6g6OiXNNudPnhP1i2yzLdI7YP+o3SzevOG/gMR0WH+eS12K8F9PXJcfG/pQxytlNh2PSY9kvTYf3STwP1IXl0D2XV22R9197eCRJKgCfCNeNl2aqGybNFMvxifM49JoEPv1Nf+aebdG7T89K3QD6obef7ZE2w2I4PvCpMJ/os71uiDS/lMSwGCbyiONIg6E2fHpNGqRfN3zOt7GeT5kZ0sP6nJ5zypqWBVFWtlGedHvkN04dqGTlSZogn3Goc5rPpP262K9ury39H5Cn9eFY6ks5eM1wzkEevC5iOZ4n1l/mz8eX7RzFa2GaOAfd89b8oliNxzT9OJeUgfp1X5fs2/2LCrCOIXvx3uP8kFa8/3g+eG/FdvYlD7BfWoaoe5R9lRjwSJJUABpONESYaOwxxXLaqArR4Os2LKMhhLRxN64Rx7Gxf7//7z8qTsV2GqQxsS+BGGhQff36tflLiTdv3lQ//fTT+XAmAiaG2XDM8+fPm23RGJtmVlnnMa1hnIq0c/fPFY3Th0v6B+SzXkc8v/E6pGyUP57DWJcTIEyzTOeoex5m6e7PeyEex5WDejKN2xbHptg3fe/FeyneDzFsjgCKgCp9H3Mex+VzmfNzUwx4JElaQxEEpQEEDSAaPSFtiNJIjE+fA8dGg430OD6wLRq0oOHLdwfSKZAGy+xP0MMnzYHjCXxIj7IxPwvHpGVBlDXKm26/bIMbcT67+QYakmk+8+RJA5NP4vl+B+eIgDB93lIXrUu3fJPq0TXrdcRzQZnj+y/gmPiuCvPjzt289ViWc5R73kL3vMW54LFbfnpr4nx1e3PYN45N8Tywvvve433AOaJOPPL+5PnpvsfHGZfPsjPgkSSpMDRconE5C40dGnFMDC1Lj0sbXKzn02H2AY0zhsfE0CEe2cZ60mIYWjRqnzx50gQx0VhkPo4jXfaNbQxtioYljVjyAMsMt0k/XaZxxnCcdGI/0mZ4HA1f8Mg21tPQ49PsKE80xq8C5Z7U4KVBSZ5sZ6LRmeJ5iPKmCPD4QnqkG+cpPQ9xzjGpkT9LWj7SoDypSeULk15HNI5Zx/mPdTySVyxTl1nPCecrzkHXspwj8JqMoJp6sP80k85b+n4C6fD6YjsT85E2+7BvvKdS3XQoU5SPR95TkT+9YvHeK40BjyRJhYlGUQ4aROxLw5RPg6MhTmOo+0kujVCGv9CQ5DiGxkQji0eGFNEo5DiGqEVaNEhZZj3HMvQmempI89u3b+eNL35xikYg+9E4Y4gS69lOYyzSJC3Sie8ppd9XYt937941+5IOj5Sb9SB98qSs5M9jSOudzgfOUdqQTkV6gWMjz/QcsB9liF4Q0ICORmmKXgvOK88R54Flzgnpso5tDEsi3255KWfkkc6HbvkIOngemSefFM8F0ySTXkdgG89dlI39WI7XDjgfPJ8MWyR/ltO6kPekhviynCOeP6Z4PTHP626cyIt9KSN5sBxpkgfvL7azL++L9Pwzzzq2sU/6XiStKHOaDueGcsdrlG3kyb5xnnjeIphL0wnd87MqeiM+rskQPxs46YmTpBJwrTs7O6uOjo7aNfOJT6cv4jLH8qkijamLuKkyW988i7z/0gDKbAYUhd4GXj/RmKORSWOaRt5l0FCk4UhDl4boKqHslDnOCY3iaPyCcxON6651eR3NOkdX9TpaV4u8/9rDI0mS1gqf/vN/IvGHizRcu5/WXwS9AXxqnvZurAoa7QwLYwghE8MMu/UgmFtn084R2wh0VvG5XwcGPJIkran4pbR1w7AehvkwJIieCQKedJjTZZA2vQCr9j0IAjUCQYaVMfHjEWlvDtsn9Vqty+to2jki4GGYWXcImJaDQ9okKeGQtvlY33wXPdb7r6R1sMj7b284HGYFPDs7O9XGxoYXXElFiwvu/v5+u2Y18GnypE9fS7RO9fX+K2kdLPL+aw+PJCUW+QnTLJc51h6efKtWX++/ktbBIu+/fodHkiRJUrEMeCRJkiQVy4BHkiRJUrEMeCRJkiQVy4BHkiRJUrEMeCRJkiQVy4BHkiRJUrEMeCRJkiQVy4BHkiRJUrEMeCRJkiQVy4BHkiRJUrEMeCRJkiQVy4BHkiRJUrF6w+Fw1M5PtbOzU21sbFQHBwftGkkqz/b2dnV2dlbt7++3a1ZDfS2vNjc326XyrVN9vf9KWgeLvP/2RrV2fioKAS+4kkoWF9yjo6N2zXxOT0+rfr/fLs3nMseenJxUg8GgXZrPTZXZ+ubx/itpHSzy/uuQNkmSJEnFMuCRJEmSVCwDHkmSJEnFMuCRJEmSVCwDHkmSJEnFMuCRJEmSVCwDHkmSJEnFMuCRJEmSVCwDHkmSJEnFMuCRJEmSVCwDHkmSJEnFyg547t+/Xx0eHjaTJJUornGvXr1q10g3z/uvpNIt+v6bHfC8fv26edzb2/OiK6k4XNe4vmFra6t5lJaB919JJbuO+29vOByO2vmZuOi+ffu2mX/w4EHzKEkliIYkny6tYg9PfS2vNjc326XyrVt9vf9KKtV13H97o1o7P9PJyUk1GAx+iMRynZ2dVRsbG+3SfG7q2O/fv1e3bt1ql+ZjffNZ33zWN9+89WXYUHySfnp6WvX7/WZ+Xjd1bFyfL8L65rvp+nr/nc365pt2LK+1acF1afWdxfrmW8r7LwFPruPj43ZufvQkXdRNHWt981nffNY3n/XNZ33zWd981jdfSfU9ODjgw/DmcZKS6pvD+uZbxvr6K22SJEmSimXAI0mSJKlYBjySJEmSimXAI0mSJKlYBjySJEk6x6+z7e7utkvS6jPgkSRJ0g/4mWD/80mlMOCRJEmSVCwDHkmSJEnFMuCRJEmSVCwDHkmSJEnFMuCRJEmSVCwDHkmSJJ07PDystre3m0epBL3j4+NROy9JkqQ197//+7/V48ePqw8fPlT//d//3a6VVthoDgRHFzUcDtu5+d3UsdY3n/XNZ33zWd981jef9c1nffOVVN+DgwM+DG8eJympvjmsb75lrK9D2iRJkiQVy4BHkiRJUrEMeCRJkiQVy4BHkiRJUrEMeCRJkiQVy4BHkiRJUrEMeCRJkiQVy4BHkiRJUrEMeCRJkiQVy4BHkiRJUrEMeCRJknTuwYMH1cHBQfMolcCAR5IkST8w2FFJDHgkSZIkFas3HA5H7fxM9b7V5uZmu1Q+61s261s261s261s261s261u2Zaxvb1Rr52c6OTmpBoNBuzSf09PTqt/vt0vzualjrW8+65vP+uazvvmsbz7rm8/65rO++axvPuubb9qxDmmTJEmSVCwDHkmSJEnFMuCRJEnSucPDw6rX6zWPUgkMeCRJkiQVy4BHkiRJUrEMeCRJkiQVy4BHkiRJUrEMeCRJkiQVy4BHkiRJUrEMeCRJkiQVy4BHkiRJUrEMeCRJkiQVy4BHkiRJUrF6w+Fw1M7PVO9bbW5utkvls75ls75ls75ls75ls74366+//qp2dnaq/f39amtrq117dXx+y7aU9R3N4fj4uJ2bX135dm5+N3Ws9c1nffNZ33zWN5/1zWd981nffKtW393d3dGrV6/apR8dHBzwYXjzOA7r62CoXZqfz28+65tv2rEOaZMkSVoze3t7TU/OOA8ePOAD8eZxHI799ddf2yVp+RnwSJIkrZnd3d0m4Hn9+nW7Jg/7Hx4eVq9evWrXSMvPgEeSJGnNELgQtNBbMw/2p+dnEd/tkRbFgEeSJGkNRS9Nbi/P9vZ280jvkLRKDHgkSZLWFMELvTYMU5uG7UzsP+m7PdKyMuCRJElaU9G7MyvgiaFv837nR1oGBjySJElrLHp50mAmDYCid+fg4KBdI60WAx5JkqQ1RqATQQ8Ibvi+TgQ9zDOMzaFsWlUGPJIkSWsugpnukLVY9ocKtMoMeCRJktYcAU/3Bwx4ZNkfKtCqM+CRJEnSeW/Op0+fmkd/qEClMOCRJElSg96c6OGBQ9lUAgMeSZIkNejNieFrPNq7oxL0hsPhqJ2fqd632tzcbJfKZ33LZn3LZn3Ltq71/fXXX6u//vqrXVuus7OzamNjo10q37LVN15jW1tbzeNV8/kt27z1ffXq1cJea6E3qrXzM52cnFSDwaBdms/p6WnV7/fbpfnc1LHWN5/1zWd981nffNY33yrW9+XLl9Xbt2+beb88LqkkMYSS4ZNc6xZxjTXgmcL65rO++axvPuubz/rmW8X69nq981/RMuCRVJL4NUAe6c1exDXW7/BIkrTE0k8/DXYklSY+zAHDdhfBgEeSpCXGJ580CAx2JJUqrnGL+o6iAY8kSZKkYhnwSJIkSSqWAY8kSZKkYhnwSJIk3YD3799Xx8fH7dLV4c9C5/3DUMrB98UWUR7pphnwSJIk3YBFBTxPnz5tpnkQIL1582buQOkm8OX2+PVCKYcBjyRJ0hLiP0k+fvzY9Lx8+vSpXftvrPvtt9+aoInp77//brf8G+tiO+n8/vvvTboplln/559/Nvl1t4N0yIvtXZSDtLv5R7ocl25jfbc+Uc50flyZ2fbly5dmiv2lWQx4JEmSlgyN+Tt37lQHBwcV/xH//Pnz6tmzZ+3Wqnr06FGz7tu3b01vDv9QT8ACeo6Y8OLFi2Ybj6RDLw7Hptj3/v37Tc8Jf+gb6QR6fciDvLrHb29vN+tI+5dffqnevn3brCcwofyfP38+LyNliG3dn1lnW06ZOZbgh3QNeJTLgEeSJGnJ0Nh/+PBhE0AQcDCEK4bA0egnKGEd25gnMJqE4IB92Jf0usPB6IGJIXDky3IgL3pZ0rwIYFhPWsxH2pSPebD85MmT8/KzPnqjckwqc5STx27QJE1iwCNJkrRkTk5Omh6TsLm52fTCEGgwMc+62Hbv3r1mvottaToRJEQAwWP0wIB9v3792uQBgo5uXhxDfmzrph3pMmQt3Xb79u2q3+9PDHjS8pNHGsx0yyzNy4BHkiRpyRB0RJCRImAYFzQQUIxbTyAxLp1YR6/M6elp1ev1mumnn35qlulVwbhjw7Rt474HxBC3SQFPup4yU5+uaflJ0/TqF9ionZckSUvm8ePH1a1bt6YOWdJqoueCIVtpb0ZgHT0kDDELBCN//PFHM8/3eQiKws8//9z0oNALQprgMZ0PBDZ8N4aghDQZPpb2sJAG35mJnp5uXvyIQAy3I1CJ796QHj9qwFA2yk+vUfQcgXx5HRO4UF7KEFgmzVlljnnSGXfetLr4Ptj379+rDx8+tGuuUP3iyUZwdFH1m6Cdm99NHWt981nffNY3n/XNZ33zrVp960ZdM6k89+/fH9VBw6gOMH6Y8O7du9Ht27dHdaDRLNeN/9FgMGjmv337NqqDm+ZY8Mi2OmBolnd3d5upOx+i+cf6u3fvNvNdpEcZYj7yqgOuJm/KxVQHL6M6+Gi21cHZeXocWwdRY8sP0njz5k0zT9os55QZzFMOlYXr3NbWVrs0v2nXWIe0SZIk3QB6VeixqRv3P0ygZ4RfYaOXhx4RemHoeQHLzEcvR3wHJ3ppGA4WQ8LS+cB3cnB8fPxDL0qK9en3eKJnpg5Omh6dSLcObJp92UYvUPT2UB56bCg/+6XlB+kwsY3yxzwi7VSUGZwj0o+8pFl6RD3t/Ex8ga6Oztul+TAelK7Wi7ipY61vPuubz/rms775rG++VasvwzxAg1PCcDhs/ofm7t27TaABAp/uEDhplXCtOzs7q46Ojto185l2jbWHR5IkaYUQ5NDLwXdr+DU0HumNSb8vI+nfDHgkSZJWDMPDGOZFzx+9nQxPi94eST8y4JEkSVpBDF/j+zPxHRpJ4xnwSJIkSSqWAY8kSZKkYhnwSJIkSSqWAY8kSZKkYhnwSJIkSSqWAY8kSZKkYvVGtXZ+Jv/JO5/1zWd981nffNY3n/XNdxPH8u/j4I8mJalUe3t71dnZWXV0dNSumc+0a6wBzxTWN5/1zWd981nffNY336rVl4CHP5mUpNJtbW0tJuAZDofZAU+971r9sZX1LZv1LZv1Lds61XdnZ6fa2Niwh0dS0aKHZ39/v11zdezhmcL65rO++axvPuubz/rmW7X6xpC2g4OD5lGSSsS1blFD2vzRAkmSJEnFMuCRJEmSVCwDHkmSJEnFMuCRJEmSVCwDHkmSJEnFMuCRJEmSVCwDHkmSJEnFMuCRJEmSVCwDHkmSJEnFMuCRJEmSVCwDHkmSJEnFMuCRJEmSVCwDHkmSJEnF6g2Hw1E7P1O9b7W5udkulc/6ls36ls36lm2d6ruzs1NtbGxUBwcH7RpJKs/29nZ1dnZW7e/vt2uuTm9Ua+dnOjk5qQaDQbs0n9PT06rf77dL87mpY61vPuubz/rms775rG++VasvjQAY8EgqWQQ8R0dH7Zr5TLvGOqRNkiRJUrEMeCRJkiQVy4BHkiRJUrEMeCRJkiQVy4BHkiRJUrEMeCRJkiQVy4BHkiRJUrEMeCRJkiQVy4BHkiRJUrEMeCRJkiQVy4BHkiRJUrEMeCRJkiQVy4BHkiRJUrF6w+Fw1M7PVO9bbW5utkvls75ls75ls75lW6f67uzsVBsbG9XBwUG7Zvn1er2mvA8ePGjX/Nvr16+rw8PDZloU0t7e3q5Go+wmjqQbxnv27Oys2t/fb9dcnV59Mci+GpycnFSDwaBdms/p6WnV7/fbpfnc1LHWN5/1zWd981nffNY336rVl0YAVingIeC4d+/e2KD0qgKen376qfr27Vu79CMC4r///ntswCVpOUXAc3R01K6Zz7RrrEPaJElaAwQBnz59apf+5fj4uJkCQcJvv/1W/f777z+sB8us726L4IJ1e3t7zTp6eFIfP35sto0LcigTaYzD+jg2LTvroj48kjcT6b9//77ZJ8oQ+4GykxblTUW9SRfd8yRptRnwSJK0Jro9Hm/fvj0PEF68eFH98ssvTa/J58+fmx6aP//8s9nGI8us724jWIhjoxeKfCKoYNvu7m4zvIxjIqgI6b4pApg7d+5Uf/zxR3Msafz888/NNtaB/AhoqAM9R0+fPm3SYoq6xjzlo+zUj3QiT8rE9q9fvzbpPXr06PxYSWUw4JEkaQ0QGHSlQ84IAAhOCBwIhCLIwcuXL8/XR5DEukCPCOu7PTjkSc8J2+L47lBEgplxAUb0IkUwQ9rPnz9v1hHYgPW3b99u5ikvdSCPcQh42MZ0//7984CNHh/qHdsuOlRS0vIy4JEkqQAECAQeMXVFADEJQQeNfwIZjmeZYCKGjPG9KbYzffny5R/pjQtaohcl3RZB1CzsRzDEuP4YRheBzjjsP+2HLAh4xokeoDBpP0mry4BHkqQC0APCsK+Y5kVvSQwfoyeFHwUgGIjAhi8Dsy0m8oheI3pMrhrBC3k/fPiwKRcBzbNnz9qt/zQu4Eqty6/6SfonAx5JkgpA7wdBT0xdMfQr1d2PoIFhXQQ6BDEEQdEjwzaW0ymCCH4daZzYng6nGze0bhKOZ7gZw88oK8Pboteoa550UwRy6bHdnitJq8+AR5KkNUDAQ+OegAYEEWnjnuCC79uAAIBfOYuA5cmTJ81QtggMmE+Hfk0KQgiW+E4Mw+Q4NoKWFGmNCzIoJz8uENsi7ygT2BbrJ5VhFuoRZSCNbvkkrT4DHkmS1kR8MZ+ggeCDXpro+WGZXykj0OkGRzzevXu36eXhWH7RLAIDlrtD2liOwITAiv0ZIkc6LEevEeKX1rro2WE4G3lSJpYZ2kbZWMc2fsWN9FiXppmWaVz52DfqHXWjh4x58pFUFv94dArrm8/65rO++axvPuubb9Xqu4p/PLpK6NUhKIoAiACKQPCiPUaSLsY/HpUkSVoAAhuGzsWfqsZPcEsqhwGPJElaWwxlY6gcw+6Y3rx5409TS4Ux4JEkSWst/QU6gx2pPAY8kiRJkorVOz4+zv7RAkmSdL0eP35c3bp1yx8tkFQ0frTg+/fv1YcPH9o1V8dfaZvC+uazvvmsbz7rm8/65lu1+vorbZLWgb/SJkmSNAHfveF7OIvE/xTxf0CSVo8BjyRJUo0/R52EPyu1l01aTQY8kiStgeFwWH369KmZ5/9mfvvtt3/8uebx8XGzfm9v7x/bOP7jx4/NtkgncFw3TdalaaT5B5ZZj8ibdJgPkQ6P5B2iLPS8dKXpdk2qB+uijDySHxPpv3//vtknenhiP1DeceeLZepDukjzknS9DHgkSVoDNMAZ9sXPLn/+/Ln5zxn+cPPPP/88384y6/l6L/vFH3DS8L9z507zfzVs293dbfYFx9P7QZrfvn1rjnvx4kWT3qNHj5p98Pbt2+rhw4fngQFpxjA0AgrS4HjyZz7KxTbSY9/oYWGZMlAW9ougIrBv5JOaVg/WgTwIaMiX+vM/PaTFFOWN+TiXlJt0Ik/KxHbqQnqchzhW0g2o3/DZ6gtFOze/+uLRzs3vpo61vvmsbz7rm8/65rO++VatvnVDuZkuq2548yNFo3fv3rVrRqPnz5+P6iCkmWd7uq0OAEa3b99u5tm2ubnZzIfYtw4aztNA3chv9q+DgCY/HnH//v3RkydPRm/evGmWOZ51IG3yC2yLvEmfdEgXkS55BPKPtKaZVg+2pc0i8u33++flT7fHfHq+yJ9jUAds5/PgPKdpS/onrnNbW1vt0vymXWPt4ZEkqQB1ENgMm4ppEnpPAj0UX758aebpgWAbw7OY6DUhTbC+bjM0v6IUQ87o+QDHse+zZ8+axzqgaNbxWAcB50PO6P2gZyaWeSR/1tcNlWY+kF/kTTr8Il8dADXL0YtCHiGt0zTT6jEO+5P/JGmZU9EDFCbtJ+l6GPBIklQAAojd3d3zqSsa7hE4BIZjgWCEhjk/60qgcvfu3WY9OJbggCFpDP0iECDAAQ17hm4RlLx586b54n9854X0KBcT+3FcBCwEZawj2OmKMpInx3TLfFHT6jFOGrSMMy0YkrQ8DHgkSSoAPRURXDB10bhHBByIgAL0ePCdlfi+TLcxzzLb+H4K6RPURFoEJBzLeoKely9fNutJh8AmvtMC8mOZnhbmYz1lCWm6XVGuNFAaFzRNMq0eXfOkmyJoTI9N6ybp+hnwSJK0Rmjg0xhn4lfEIuCghyYa5gQC8YMF7McPDvCl/NgejXmCB3px6CWJdemf/xHQ0IMUvTngkSFzsYwnT54069JysW4c0qSsBFXsG0FLirTGBRnT6hHYFusnBUKzcE6iDKTRLZ+k62XAI0nSGqExTrBB4MDQtQhsaJTT60HjP3o9GPrF/vSIMM9x/DQzywwJoweGfemtYZ5t/GoZ6QR6ngiAyA+kwXL63RkCkbTHh4CGdaA8cWwgfYbRMXyO/VhO9zlof2mta1o9WMc2fsWN9FiXpkk5OF/d+cC+0SNFmRgSSB2ZJx9JN6dXX2D45ZAsJycnzUXoItJPfOZ1U8da33zWN5/1zWd981nffKtWX75gDxrxl0Ujf47bvi6IYJGgKAIgAigCy4v2GEnrgGvd2dlZdXR01K6Zz7RrrD08kiRJV4jAhqFzfC+KieF30ZMm6foZ8EiStCbG/Xqbrh5D2Rgqx7A7Jn7IgaGBkm5GbzgcZvdtMx6WLtp1YX3LZn3LZn3Ltk713dnZqTY2Nq5kSJskLasY0ra/v9+uuTp+h2cK65vP+uazvvmsbz7rm2/V6nuV3+GRpGXld3gkSZIk6QIMeCRJkiQVy4BHkiRJUrEMeCRJkiQVy4BHkiRJUrEMeCRJkiQVy4BHkiRJUrEMeCRJkiQVy4BHkiRJUrEMeCRJkiQVy4BHkiRJUrEMeCRJkiQVy4BHkiRJUrF6w+Fw1M7PVO9bbW5utkvls75ls75ls75lW6f67uzsVBsbG9XBwUG7RpLKs729XZ2dnVX7+/vtmqvTG9Xa+ZlOTk6qwWDQLs3n9PS06vf77dJ8bupY65vP+uazvvmsbz7rm2/V6ksjAAY8kkoWAc/R0VG7Zj7TrrEOaZMkSZJULAMeSZIkScUy4JEkSZJULAMeSZIkScUy4JEkSZJULAMeSZIkScUy4JEkSZJULAMeSZIkScUy4JEkSZJULAMeSZIkScUy4JEkSZJULAMeSZIkScUy4JEkSZJUrN5wOBy18zPV+1abm5vtUvmsb9msb9msb9nWqb47OzvVxsZGdXBw0K6RpPJsb29XZ2dn1f7+frvm6vRGtXZ+ppOTk2owGLRL8zk9Pa36/X67NJ+bOtb65rO++axvPuubz/rmW7X60gg4PDxslySpXFtbW9XR0VG7NJ9p11gDnimsbz7rm8/65rO++axvvlWrLwEP7t+/3zxKUon29vYMeG7iWOubz/rms775rG8+65tv1eobAY9D2iSVLIa0LSLg8UcLJEmSJBXLgEeSJElSsQx4JEmSJBXLgEeSJElSsQx4JEmSJBXLgEeSJElSsQx4JEmSJBXLgEeSJElSsQx4JEmSJBXLgEeSJElSsQx4JEmSJBWrd3x8PGrnJUnSknn8+HF169at6uDgoF0jSeXZ3t6uvn//Xn348KFdc3V6o1o7P9PJyUk1GAzapfmcnp5W/X6/XZrPTR1rffNZ33zWN5/1zWd9861afWkEwIBHUsm41p2dnVVHR0ftmvlMu8Y6pE2SJElSsQx4JEmSJBXLgEeSJElSsQx4JEmSJBXLgEeSJElSsQx4JEmSJBXLgEeSJElSsQx4JEmSJBXLgEeSJM3lwYMH1eHhYTPf6/XO57tev37d7HvVyO/9+/ft0tUhXepzUX///Xd1+/bt6vj4uKk39R/nsvnkuI48FmlRr53UVZ2jp0+fVi9evGiX8izqueG8TXrdrTMDHkmSdGEHBwfVvXv32qWLm6ehtqiAh3pQn4ui4Uu5CHrevn3bLC/STz/91M7902XrctM2Nzfbucu5jnPEc/3nn382r0stJwMeSZIKkxM8fPr0qemJSNFDwYThcFj9/vvv1d7eXvXx48dm3TjdT6rZl2PGNf4mpUmeLJ+cnJznD8oY+3LsPKYdSx6//fbbeRnYN0R9OCbWR5m75ysVAdikXgnyJA3S6mLbpLQpB+Xk2LScUS/W8cjxTGkwOK0u6XnGtHMyTZo2+ZJGpE150nzSfQPlZX3MUzYeu0F0ul8X62/yHBGc8X57+fJlswzy6da1izzJKz1nYVKdQpSF48lrkkhnXB6IPEiHfQP7xvkat33VGPBIkrSG3r1713wynXr06FHT0KFhs729Xf3xxx/VaDSq3rx50yyPQwM/GlIM69nd3W2O4RPvaBiChtOdO3eaT9TZzn7kB47/9u1b9fXr1/O0nj17Vj158qTZl3KQ/7SGXYpjnz9/3hxLfuQbx1IuykxebKMMEaSQd3f+l19+afalfGk6XTSg0x4dzkU0qiNPykNa3WA03TcV5yyeB87Zzz//3GxjHagDzxfHky5loOyT6vL58+emLqTDekw7J7OkaTNPGqRNmizHcwxebw8fPjzPN15n4ByQBvXk2O75YL84LrUs5yjqH68P8kq3j0M5yCs9Z4g6kQ914rXMazpwrjiWMnJ8Ws4U6+LcsC9lTF97nNN4v7IP+0ZQQx4EcDyynWtA+lyunLoS2eonoJ2bX30C27n53dSx1jef9c1nffNZ33zWN9+q1bduNDXTLHWDZnR4eNhMdWOomWKZbV11A2d0+/btdmk0qhtOI5oF7Fs3wEZ1Q6jd8q+02cZ63L9/f1Q3xpp51jMf+8R61I3bZl+Qft1oauZBWmkzhP0iT/bt9/s/lLsOfkZ1w6+ZZ79ItyutR+BYJty7d++HupFmlIOyd+c5T+Hu3bs/HJti37TuaX26x3EeIp9pSG9zc7Nd+pc6UG0e07KC9NNzNq4ucSzS8k07J7OMS5vjee7jNRFlIk+eh3gdcEw8j5Q9PdfsN+k5Ti3TOWL/9DU+TTevOGfgMV6viPPIeyZe3/FeBMfG/pQxytlNJ95zcSz7pekMBoPz54C6sBy653IRuM5tbW21S/Obdo3tsbGuQJZ63ysbU7kKrG/ZrG/ZrG/Z1qm+Ozs71cbGRvNp7zR8msunsagDwuaR75KAT9a7Q4TAOWR4D9s4lvMan6yTBj00rAOfDFMGPrVmYplHhgRF2fjEuG5bNPNgH9JnAmWM4UVge+yfpsvEEBo+xQ6kwb48dtNNjduWrovykhdYF+WeNB/SMqaoD98VqRum56/LdN9peU5DujyHfILPuagboefPaTeNbr3T7TF/1eVD7Fs3xM9fY6yjR6JuTDdp8tqidyFeb+RJbwZ14hj2oY5pft36TLJM5yjdf5o4tnvO6FFhHXWpg5HmnAXSjfc36ac9OumxkTeP9NhwXJwPcC2gN4f1nDve43G94L1fB0jNseTNcWkvcPccXDXOydnZWbW/v9+uuTr/UUe6Ve6EcetzJo/Nnzw2f/LY/Mlj8yePzZ88Nn+66LEEOzloONHwYaLhxxTL0ajqYp8IcGj4RAOLxijH0GClAcl0WemQINK7e/duu2U8GpLpxDGUdxlFgzEayleF9Ej74cOHTSOV5yQd2tQ1qyF61eVDpJk2qhHnhNdUvA4pH3WIxnqsiwD4IpbpHHXPwSzd/XlvxOO4clBPpnHb4tgU+3bfR8+fP2/yZVsMm+O9yPuL603gPI7L5zLnJ1f3Gpg7TTvW7/BIkrSmCCAIdGiA0hiKgIcgiHk+3aWBmNOQi4ZQ2nhN50mL/CLNaciPT5P5pDmdcgIeGmr8+MEkNH7SctHwuyzyxKS0unnO08DnvPLJPgEjAQLPTfrpfmqedFOXOSdR97RMHB9BMs815Y6AFxzDcsyPO3+reI7mOW/onrM4Dzx2y//ly5fzc8V8in3j2BTPAeu77yPeX5wj6hTvdZ6bae+bMC6fVWDAI0lSYWi8zAoqQOOFQIfhMBHsgAZRNH5oiEWgMa2xSFqDwaBJi/2i4RlolKZpRoM3HhHpUxaGFvHLUmA9w3zS9E5PT5vhcelEutQ7PZZ16fA40uZXp1hPQzFN8zJoPJLmOGmeTDQ6U5SB89VFcEi9I904P+mn7GyL9ZMa+bPMOieTypdiH8rBxLlPgxvW8fzEOh7JL5apD70MrGPfCJBSnLM4D6llOUfg9R0fDlAH9p9m0jnjtcpy1Il0eH2xnYn5SJt92HfchwHddChTlC8+VIj86RXrBnUlMeCRJKkw0TDKwSfjBD3x/QDQuKTxQ4OI9TQq+U4BjzT2aMRGg5JPkWOeRipDa/g+C/uyHJ8Is0w+kSYTw2siTRpn7M8j6dE4Y7gN86TBkKVo1NFYo3yUKZ04pnssx5BPHEt+NK5ZZj6tN/tHz0Q6HyhHNBi7aBCnjfR0X/IhGGQd+9HQTdOm/tEoTVE26s1zGeeNYVukyzq2MSyJfFkX5xrz1GXaOQHnk2kajqVMpEteaVDHNp6vKB/7sRzPCTgn6WuH5bQ+5D+uMb4s54jnj4nnN5Z5DY4TebEvZSQPliNN8uA1y3b25bs56flnnnVsY5/09U1aUeY0Hc4N5Y7XKNvIk33jPPGcRTCXphO652el1BefbPWT187Nr36RtnPzu6ljrW8+65vP+uazvvmsb75Vq2/dGMn6lTblqRuKP/wyVd04bn5F7bJIt27En/8C2CqZdU74NTHWTTJnc3IlzTpHdWDxwy+iaX5c5xb1K2328EiSpLXBJ9gMgWKYGxND8LpDzC6C3gA+Nb+KtK5bzjmhF2CdTTtH0Suyis/9ujDgkSRJa4OghCFPDJ9i4g8VYxjSZTFkiGFGwxX7HsSsc8J26jUJwwlLN+0cEfAwzKw7BEzLo0c3Tzs/E1/GYgzqRfDlQsZrXsRNHWt981nffNY3n/XNZ33zrVp9+W8KTPo+gCSVIP6H5+joqF0zn2nXWHt4JEmSJBXLgEeSJElSsQx4JEmSJBXLgEeSJElSsQx4JEmSJBXLgEeSJElSsXr8K2k7PxO/Kz/td9hLY33LZn3LZn3Ltk713dnZqTY2NvxZaklFi5+l3t/fb9dcHf+HZwrrm8/65rO++axvPuubb9Xq6//wSFoH/g+PJEmSJF2AAY8kSZKkYhnwSJIkSSqWAY8kSZKkYhnwSJIkSSqWAY8kSZKkYhnwSJIkSSqWAY8kSZKkYhnwSJIkSSqWAY8kSZKkYhnwSJIkSSqWAY8kSUvs/v371eHhYTNJUoniGvfq1at2zdUy4JEkaYm9fv26edzb2zPokVQcrmtc37C1tdU8XrXecDgctfMz1ftWm5ub7VL5rG/ZrG/ZrG/Z1q2+BD1v375t5h88eNA8SlIJ4oMcencW1cPTG9Xa+ZlOTk6qwWDQLs3n9PS06vf77dJ8bupY65vP+uazvvmsbz7rm2+V65t+Eprr7Oys2tjYaJfmc1PHfv/+vbp161a7NB/rm8/65rO++eatL8N2oyd7UddYA54prG8+65vP5zef9c1nffNZ33zWN5/1zWd981nffNOO9Ts8kiRJkoplwCNJkiSpWAY8kiRJkoplwCNJkiSpWAY8kiRJkoplwCNJkiSpWAY8kiRJkoplwCNJkiSpWAY8kiRJkoplwCNJkiSpWAY8kiRJkoplwCNJkiSpWL3j4+NROy9JkiRJRemNau38TCcnJ9VgMGiX5nN6elr1+/12aT43daz1zWd981nffNY3n/XNZ33zWd981jef9c1nffNNO9YhbZIkSZKKZcAjSZIkqVgGPJIkSZKKZcAjSZIkqVgGPJIkSZKKZcAjSZIkqVgGPJIkSZKKZcAjSZIkqVBV9f89umvjw09F+gAAAABJRU5ErkJggg==\&quot; /&gt;&lt;/p&gt;\n&quot;,&quot;text/plain&quot;:&quot;&quot;},&quot;name&quot;:null,&quot;value&quot;:null}],&quot;maxScore&quot;:1,&quot;hasAnswer&quot;:true,&quot;answer&quot;:[&quot;1&quot;],&quot;values&quot;:{&quot;hints&quot;:[]},&quot;secure&quot;:false,&quot;data&quot;:{&quot;question&quot;:&quot;&lt;p&gt;Which of the following is a Solution Class Diagram?&lt;/p&gt;\n&quot;,&quot;fontSize&quot;:&quot;medium&quot;,&quot;choices&quot;:[{&quot;id&quot;:0,&quot;choice&quot;:&quot;&lt;p&gt;&lt;img src=\&quot;data:image/png;base64,iVBORw0KGgoAAAANSUhEUgAAAjcAAAIzCAYAAAD8uTi4AAAAAXNSR0IArs4c6QAAAARnQU1BAACxjwv8YQUAAAAJcEhZcwAADsQAAA7EAZUrDhsAAERCSURBVHhe7d0/bBxnfv/x2R8UwIiQE12piE9/gBRpfJQ6AkeDUpMANgHJVQS7kHRACiOFKCAFXZGCC7EJRDU+AwlOUnE+BRdAEkI7TEXxyIDq9C+9aOMaVVobEMAAAvY3n0fPlx6Ol8vn2SV3dp55v4DBzv95vrM7O999ntmZ1ubmZicDAABIRKuT8/1Bfvjhh+zIkSN+KM4gy3733XfZ8ePH/VCcqspMvOGINxzxhiPecMQbjnjDVVXm/+dfAQAAkkByAwAAkkJyAwAAkkJyAwAAkkJyAwAAkkJyAwAAkkJyAwAAkkJyAwAAkkJyAwAAkkJyAwAAkkJyAwAAkkJyAwAAkkJyAwAAktJqt9tRTwWvSl7ObGxszA8dnIWFBd+XZevr674vyyYnJ7e7YRhWvKOCeNNGvGkj3rTVMd5WJ+f7g6T4yPX5+Xn3eu3aNfcqZ86c8X1vPXz40Pe9nTY3N/ezecpGNd5eUnx/eyHecMQbjnjDEW844g3X6GYpJSxKbJTUqFPCsrKykinf02uxs3GW0Jw9e9Z1xaQHAABUr7HJjZIaJSeW1Ch50bhetTGaVkx4lNhoHVbzAwAAqtfI5MZqa4pJTSwlOlpW69C6SHAAABgNjUtuionNfiQkWgcJDgAAo6NRyc1+JzaGBAcAgNHRmORG18co+VBz0kEkIMUEBwAAVKcxyY0lHboQ+KBY0kTtDQAA1WlEcqOb8anmRjUrB81qb/iLOAAA1WhEcmN3HR5GjYptg+QGAIBqNKbmptf9a/Yb194AAFCd5JMbq0EZRpNUWfHZVAAAYDgac0HxMFnTFMkNAADD15iam2E2SwEAgOq02u121FPBq9LvI9d1MbE6PSphmFqtVjY7O+u6fvBI/bQRb9qIN23EWwP5ST9KHqTvizfIspubm74vztzcnLIaPzQ82mae2PiheP3GK1W9R1W8v0K84Yg3HPGGI95wxBtukGW55gYAACSlMcnNMO87Y9uanJx0rwAAYHiST26quKkeyQ0AANWhWeoArK6u8u8sAAAq0ojkRv9YGtbznrQNdVXcNBAAAGRZS1cV+/4gP/zwQ3bkyBE/FGeQZb/77rvs+PHjfiiOtqu/sSnhOOjnS509e9YlN9qtVcZbxXtEvOGK8cYm3a9fv84OHz7sh+JUtezLly+zo0eP+qE4dYm3WFvL8Rtuv8o8zOOoCZ/nomHGWzyOBvlsJP9XcNF27S/hej0oKysrO7ZRZbz9quv7268q47XPJF0aXf6l7Dp7f/tV189zvwYtM8dRWl3xOBrks9GYmhttVzfWk8iQg6nWRvIkx71WHW8/6vz+9qOqZa9evZotLi662sTiLxXUlzV96z29fPkyx2+gQbb7+eefu5u0chylo3gc6Xuy389GY2puxGpWLCvcT1qn1q1tmKrj7Ued399+VLFsuYYP6dB7qvd2ZmbGj4lXt8+zVHH8chyly46jQW6E26h/SymzVzaorNBqWfaDXWejGht+PWAv+mUiB339F4aP93R4OI7StR/vaeP+Cq6dpiREyYiaqfTaL63L1qGkicQGofispEvv7aNHj/wQDhLHUbr03q6vr/uheI28z412mtWyqNbFal5CKalRp18Otq79yDQBAMDgGnsTP0tKVOMiluRYolPuLKFRTY2SGnValqYoAABGS0sXc/n+kZaX80Afua7qL111v1c1mG4IWHw9KAcd76hpUrzT09PZoUOHXGKM9OgH0tbWVra8vOzHpK+K45fjKG06jt68eZMtLS35MXEa9VfwUKqpEdXOaOd+8cUXbji2hqaOf61swvtbVMWyOmiFL+U0WXKzsbHhx8Sp2+dZqjh+OY7SZsnN2tqaHxOnsc1SvSiJKSYy5WEAADC6SG4AAEBSSG4AAEBSSG4AAEBSSG4AAEBSSG4AAEBSSG4AAEBSSG4AAEBSSG4AAEBSSG4AAEBSSG4AAEBSSG4AAEBSavPgzH//93/Pjh496ofivH79Ojt8+LAfCld+cGasfrcrJ0+e5MGZgeoWLw/8SxsPzozDcYRuBn1wZmtzczMquanKiRMnfF8z5O+L70NqLly4kL3zzjt8KSfKkpu7d+/6MTgIHEdpG/Q4ouamB2pu4gyyLDU3SIV9KVNzE4bjCN3o/R2o5qYuyU1VB88gO7du8UqT3l+pYlm+lNNGchOH4wjdDHr+5YJiAACQFJIbAACQFJIbAACQFJIbAACQFJIbAACQFJIbAACQFJIbAACQFJIbAACQFJIbAACQFJIbAACQFJIbAACQFJIbAACQlFa73Y56cGZV8nJmY2Njfmg4pqen3evS0pJ7HaYq4q1Sk+LV5+rQoUM88C9R9uDM5eVlPyZ9VX0/cxylyx6c2e/5l6eC9zDoU0nrFq806f2VKpZN5WnGm5ub2Z07d7Jz585lp06dcuNu377t3svdzM3Nbc+j/rInT55kDx48yC5evJidOHHCj60XS254KniYJh5H8/PzWavV8kOZ+6xPTU3t22de6448tY+cQc+/NEsB6Iu+oG/dupUtLi76MW/pS1WdTjqabsP2ZavkRsvqtUzj1SlxAlJ17dq17MWLF9vHxb1797KTJ09m9+/f93NgUCQ3AKKpGUI1LEpQVHujYbl06dJ2gnLmzBn3S9SG1Znx8fGffZFrHQ8fPnS/YIHUFY8VHQuqrSwn/BqvRKh4jImSf+tu3rz5s+llOq6a9oOB5AZANH3pqhlCCYyapbrVwvRy/vx594Vb/ELWOjQeaCIlH8Xrliz5Uc2OakH1Q8GOFx0rV69ezWZmZrJXr15lN27cyD7++GM3rUzzqGvSNZxCcgMgmpqi9IUpSkj06zGWvryLSZH6NQ5oAtW2qFZG3enTp13yUWziVTKjHxFKcHRs2LB5/Pjx9nS9ln8siJbTeHUkNwDQgy761a9Mq2VRQqJfj/oCjVFMbrQ+fTGrJghoArveRp2aYnX8FJN9/XhYXV3dToB04XWxaal4rNiFyDo2jdalxKeJiY2Q3ACIol+X+qJ999133b8y1Gm4+MUcwv5hpS9s/fKkSQpNYs1O6nRMKTFRU5P9eNAFxmqO0vVpSn7K/yizhGY3Wqd+MBQTniYhuQEQTF+Wqk7Xl27xl6eqyPe6qLEbfcHrS1idNXMBTWS1KzqGlOwrmdEPBiX9qqUpH1vdjrViDY3VBGn5Yo1PU5DcAAimL0u7kLhItTD6hRlbe2NNU/oVutcvUSAlT58+dc1O6vTPw8uXL7uERseWjgXVhiqBUadp1m+61chYbago0VFio2Nst4uNU0Zy04OqAtfX1/0QAH2hqhq9G9W8FL9w9QVd/LI1GmeJjL6A9eVbrLXR9CZeI4Dm0LlF97bRjSzV6d9O+tFgNSxKSuxGlkp27B+JOr7sx0D52NI6LflRv9HxqnXH/vCoO+5Q3IPukKiqPVXBl3+phqhbvNKk91eqWLaud1Z9/vx59vLlSz80HPqS/ou/+As/VA/coThOk46jKo6hor/927/N3nvvPT802ga9QzHJzS6U1NjBo8x6t1+rvdTty0Ka8v6aKpata3LzxRdf9P1F068//vGPfb8/VSG5idOk46iKY6jon/7pn1wtUB2Q3AToZ7vasUpwZmdns4WFBXfRZKy6fVlIU95fU8WydU1uEIbkJg7HEboZNLnhmpsuVEtjzVGmn5obAAAwfK12ux1fJVEBXSg1rIsMtZ3JycntR62r5kZd8Ur1gzbMeEdBk+Kdnp7ODh06xC/ORFnNzfLysh+TviqOX46jtFnNjZ2HY9EsVaIdWryI2JbVjcpir72pQ7xlVS1LsxRSYckNzVJhOI7QjSU3NEvtAyU16pTElP8dpXG6BTbNUwAAjDaSmwIlL0pquiUwGqdpmgcAAIwukhtPyYvV2uzGboxE7Q0AAKOL5CanpEY1Mt2ao4qU1FjzlJYBAACjh+Qm16s5qszmoXkKAIDR1PjkJqQ5qkzzahmapwAAGD2NTm6sOUq1Nr2ao8qKzVMAAGC0NDq5seSkn/skWK0NtTcAAIyWxiY3qrWJbY4qs9obEhwAAEZHY5Mb3f0w9CLi3dA8BQDA6GlkcmO37R6k1sbYtTrU3gAAMBoal9wUm6NiLiLejdZB8xQAAKOjccmNkpBBm6PKbF00TwEAUL1Wu92Oeip4VfbjkfoLCwuu0yPUJycn/dj9YeuenZ113aD2I946aVK809PT2aFDh3iacaLsqeDLy8t+TPqqOH45jtJmTwXX+bofrU7O9wep6yP1Hz9+7HaWmpBiam1iyqz1qvZGB5tqh6qMt4r3iHjD2DVffCmnyZKbjY0NPyZO3T7PUsXxy3GUNktu1tbW/Jg4jWmWsiajg7wuhuYpAACq14jkRs1Fuoh4GBm+aoa0rYNMogAAwO6ST26UaCi5UTPRfvw7ai9KauzfUwAAYPiST24syVDCMSxWa6OkCgAADFfSyY3d00b/XhpGrU2RkiklNzRPAQAwXEknN7raWknNfvw1O5aSGv3dnOYpAACGK9nkxmpMhtkcVWZJFbU3AAAMT5LJjZqiVGOixGbYzVFFqrmxi4tJcAAAGI4kkxslE0pqRiGhsDKsrq66VwAAcLCSS26UTKjmpsrmqDKVRWWi9gYAgIOXVHJjzVGqtamyOapMSY01TwEAgIOVVHJjycMoPmvEam2ovQEA4GAlk9xYc9QoP0SNi4sBADh4rc3Nzaingo+qEydOZBMTE9ndu3f9mNG0uLjouny/+zFomgsXLmTvvPMOTzNOlD0VfNS/i+qO4yhtgx5HrU7O9wcZxUfqaydYrU23a22qKvNuy7ZaLVeL06sGp1e8exm1eEM0KV59XoUv5TTZl/LGxoYfE6dun2ep4vjlOEqb3t83b95ka2trfkyc2jdLKalRp2RhlC4i7oXmKQAADk7tkxv7d1SdEgWVVWXm31MAAOy/Wic3ShKs1qZupqam3Cu1NwAA7K/aJjdKalTzUafmqCIlNdY8pVjQHEpsec/TxXs7HBxHaRv0va1tclPH5qgyKzvNU81ErV167D2dmZlxrzh4HEfpsffUHj7dj1r+W0qBKyHY7d9RZVWVOWRZi0W1OMWDlH9LhatjvFevXnW3BNDnt47Nqvg5/dK0Y/ny5cscv4EG2e7nn3+eLSwscBwlpHgc6Xuy389GpuQmRrvd9n3xBllW9+ORPKFRMtbJP8xuOERVZQ5dNn8TXUxFFm8/Rj3ebpoYrz7D6vTe06XR6Vi297dfdf0892vQMnMcpdfZcTTIZ6N2NTd73dOmm6rKHLNs+d431NyEq3u8sW3Lr1+/zg4fPuyH4lSxrH6F6b4v169f92Pi1CXe4vcRx2+4/SrzMI+jly9fZkePHvVDcQY5jnTfly+++MKPiVOXeIvH0SCfjVrV3FitjWV1oaoqc8yyVnvDL794xBuuimX1q3piYsIPxatbvMLnORzxhtFxNDk56YfiNe39rdUFxaq1UVZXvDYlFYpJNTfKzgEAQP9qk9zoOSKiBCBVVh2XYvIGAMCw1CK5UVvqo0ePXGJTbI9LjWKz2hv9kwYAAMSrTc2N7hvRhBoNxagkR084BwAA8Vq6YMf3Hzjdj6BIV9f/+te/zo4dO+bH7C4vZzY2NuaHutN0zRfq22+/zZ49e+b6teyHH34YVJZhCIk3JcSbrunpafcvj+XlZT8mfXye01ZFvDqOZGlpyb0OUx3f36H+FVx/d7548WJ24sQJN/zkyZPswYMH2b1797Lz58+7cbsJ+auh1t8tnHKZ9Ubp4uRXr15lly5dcuM2NzezO3fuZLdu3doeJ/3Eaxc9nz59uu99xV9JwxFvuCqW1bGmv4JvbGz4MXHqFq/weQ5HvGF0HOlHwtramh8Tp2nv79CbpZQ46MSv7v79+y7ZuX37tp/6lsbruhMlG0pEjBIQ627evPmz6WW6Vkfzln388cduhym5srKoDDdu3Ni+1kXLaXrR6urqju1pWOVUgmbjtczTp09d9/3337txonk0r5YpsnWqrJpu29Q1RsVho3IpbsVfnKZ12Lq++uqrrnEDANAElV9zo5NwsbrLkh/VwOhGfarlscRBCYhux6zrb1TromREiUo3mkdduSpN21MioW2Up2l+Sxi0LQ0XqUbGpqtWRttXOVXzdPLkSVdOTdfr48ePXXKjfs2rGiHNq2U0bLROxaCETjFpmmL84x//uD1sN6fSujWs/aJpqu2yZEzTtC7tv//8z//c3mcAADROfsKNkp80fV88bS4/+XbyxMJ1p06d6pw7d66Tn6j9HG9vZvfixQs/1OmMj4938sTA3URI044fP+6ndNx8Wqctb+Fofi1n44tlthsB7kXbmpqa2rGsltPy1l8sd57g7CiH5tOyeTLjylKkGFRG0bxXrlxx/aJ5L168uH3TJJVBZRHtK+uXYvwWl9Y7yHtU1bIWbz+IN1wVy+ZJNzfxi0C84ZoUr44jbuIXbug1N/k2tzt7ZH2xWUq1Jdbco05tbvmO9VN/uheMFK/dMVqXamW03v2+ACpPPHzf237VoljzkGpRum1P5ShfT5QnddsxqXmsOF3rsLikGK+attT2aftGzVNSjH+va5cAAEhdpdfcqElFJ2Y1w+hVJ3w176jZRcmDkp/yxUTFE383Wmee7e044RcpsZBiwhRKiYXR+ufm5lzzkxIKJTrablm3cYrBtm/lCVVMDtWpDMV9st8JHQAAdVP5NTd2MlYSoOtOlMyo9kUJg2otyslBt2SheEK3miAt3y2B0bxKmpRclSlhsWtnykmCxpW3rURN29Jyr169cuUvUwzlcmj+vZK0bnS1utZnyaF1/awLAIBUDT250b+I1OykTs0sly9fdgmNTto6SasZyhIJTSsnFd1qZIq1H0pKlNgo8djtYmMlBEpEtH6VQ+tUE4/+anfu3Dm3DpVH054/f+62r9olq0VSAqUkSK+i6fobejEhsjKrHIrT5tWr1qvxsbSMmsEsWVJiRWIDAMBOQ01udMM+/bNITSnq9M8h1UbYyVpJid0HR8mFEg2rGfmP//gPN77cjKNaGEsk1G+UwGjdWr5M67balitXrrhh/ZtJ5bF/H2k7mvbRRx9tl0XJhSU+mlfXBymp0bDKrfKLYtO8X3/9tSuz1q3yaFm9qtnNkhJtp5gUabiYsKjfhrWsyqHtaLtK0Ky2SOsoxg+MCh0P5X8eAoij42h2dtYPYS9DvYnfIMtyk6hwxBuOeMMRbzjiDUe84Yg3XOXX3AAAAOwnkhsAAJAUkpsedPHv+vq6HwIAAHVActODbpRXfpI5AAAYba12ux11QXFV9I+o4r+KhoFHzA8P8aaNeNNGvGmrY7z8W6oHHjEfh3jDEW844g1HvOGIN1wd46VZCgAAJIXkBgAAJIXkBgAAJIXkBgAAJIXkBgAAJIXkBgAAJIXkBgAAJIXkBsCBmp+fzxYXF/0QgH7oOOKO+eFIbgAcqNXV1ezRo0d+CEA/dBzxrMNwJDcAACApJDcAACApJDcAACApJDcAACAprXa7HfVU8KpU8ch1u3hrcnLSvQ4Tj9RPW5PinZ6edk/XX15e9mPSx+c5bVXEq+NIlpaW3Osw1fH9bXVyvj8Ij1wPR7zhiDdc3eI9e/ZstrW1lW1sbPgxceoWr/B5Dke8YXQc6UfC2tqaHxOnae8vzVIAACApJDcAACApJDcAACApJDcAACApJDcAACApJDcAACApJDcAACApJDcAACApJDcAACApJDcAACApJDcAACApJDcAACApJDc9zM/PZwsLC34IAADUQWtzczPqqeBNcuHCBfd69+5d9wogHscRMDiOozitTs73B6nq8eU8Yj5cVe8R8YZrUrw6jra2trKNjQ0/Jk7d4hU+z+GINwznozg0SwEAgKSQ3AAAgKSQ3AAAgKSQ3AAAgKSQ3AAAgKSQ3AAAgKSQ3AAAgKSQ3AA4UHNzc9nMzIwfAtAPHUezs7N+CHshuQFwoM6cOZNNTEz4IQD90HE0OTnph7AXkhsM7Pbt29nDhw/90M/poOw1vV+tVsv3Zdn9+/ezd999120LANBsJDcY2F7JzX5ZXFx0DzM1Kysrvu/ttCtXrgylHACA0UZyg33XbrezO3fuZDdv3nT9ZZubm266OvUbzfvkyZMdy9t0va6urrpnnGgesZqb58+fu2eQqOZGyY3mK9O4bmUBAKSH5Ab7SgnEyZMns3v37mWvXr3Kzp8/7xIPo+ajU6dOZY8fP3ad+jVOlLRcvnw5u3TpUvbixQtXM3P69Gm3TiU3ml/jLbmxJiglN9qWpmu+ixcvbq9TNE7zktwAQDO08i/8qKeCV0UnprGxMT80HNPT0+51aWnJvQ5TFfH266OPPso++OADdyX/b3/72+z3v/99tr6+7qZ9//332a9+9Su3D3UxnPo/++wz18k333yTff7559mf/vSn7H//93/dPn/27Fl27NgxN/3999/PFhYW3DaK2xHtH0tYNE3r0TY0Xdv9+uuv3TSVSU/SteFRUKf3dz8Qb9qIN221jLcTKQ/S98UbZNn817fvi9fvdvNf+538ZOmH4tUtXuln2ampqc7c3Jxb9uLFi66/SB+zlZWVzqtXr1z/zMxMZ35+frvTOMWreY4fP+6XesvWXe4X+/hqu5qm5eXFixdumrYnp06d6ty7d8/1lw17X5k6vb+GeMMRbzjiDUe84WiWwr7KDwLf95MTJ064V5t25MgRZSXbne7f8OOPP7ppNu8gtI482XFNU9qmmrLUPAYAaAaSG+wrXdtSTnA0rAt9dX2NaB7966nY/eIXv3DTitfnmH6qQ3Xdji5IVoKjfgBAc5DcYF8pgXnw4IFLZtrttrtAWDU1Rhf7Xrt2zU0T9RdrVexi4SJLikT/lrJle7GLkpXgcHdcAGgWkhsMTMmHNScpUdH9ZpRcaLyah9Rv03U/mvHxcVd7oxoZJSC6T45oWPMXFRMbJSn6B5WNK86rceUaHm33+PHj+9LUBQCoEV14E6Oqi4M2K7igiQuK44xavHr/bt265Ye6SyneEMQbjnjDEW844g03yLLU3CA5ahL7+OOP3b1vuN4GAJqH5AbJyX9luCYrHsUAAM1EcoPkqLZG1+fU7qZTiTp79mx24cIFPwSgHzqO7May2BvJDQAASArJDQAASArJTQ+6bkPPKgKaTtcv2fPCAGDUkdz0oDvn2kMagaZTe3+r1XJt/1ysDWCUkdwAiKLERgkOiQ6AUdXSTXJ8/0jLy9mof78Qb9rqFq+apPb6p4aacFXTWW7K1XJv3rzJlpeX/Zj08XlOWxXx2vG3tLTkXoepju9vS3fy8/1B9GDD4rOCYgyyrJ4ppFvp92OQ7X7wwQfZoUOH/FAcfaH3u+zW1lb2zjvv+KE4g2y3qmWJN1xVZY6podHjNfS0d72qdkfxbmxs+KlxqvrOqeP3FfGGq1u8Oo50/K6trfkxcZr2/tIsBWDfcRNFAFWi5mYPxBuOeMPVLV67zqYX1dSILsQvouYmDvGGa1K81NzEoeYGQN+U0KjTbyQlNeXEBgCqQHIDIAoJDYBRR3IDYE+6MFj/hCKhAVAHJDcAgnBDSwB1QXIDAACSQnIDAACSQnIDAACSQnLTg+7twZOQAQCoF5KbHq5du5YtLCz4IQAAUAckNwAAICkkNwAAICmtdrsd9WypqvCI+bQRb7p0HOmZOMvLy35M+vg8p62KeDkfxeHBmT3woLI4xBuuSfHy4Mw4xBuuSfFyPopDsxQAAEgKyQ0AAEgKyQ0AAEgKyQ0AAEgKyQ0AAEgKyQ0AAEgKyQ0AAEgKyQ2AA7WyspLdvXvXDwHoh46jKm7gV1ckNwAAICkkNwAAICkkNwAAICkkNwAAICkkNwAAICmtzc3NqKeCN8mFCxfcK//0AACgPlqdnO8PUtXjy3nEfLiq3iPiDUe84Yg3HPGGI95wdYyXZikAAJAUkhsAAJAUkhsAAJAUkhsAAJAUkhsAAJAUkhsAAJAUkhsAAJAUkhsAB0r3i7IbYgLoj46j6elpP4S9kNz0MDc3l83OzvohAABQByQ3PZw5cyabnJz0QwAAoA5IbgAAQFJIbgAAQFJIbgAAQFJa7XY76qngVcnLmY2Njfmh9BFv2poUr/7hoafrLy8v+zHp4/OctiritX9KLS0tuddhquP72+rkfH8QHrkeLnTZ27dvu/iK/uqv/ir7zW9+09cHatTi3dzczO7cuZOdO3cuO3XqlB+7U8j7qwu81c3Pz/sxb+13mW395e2UxWy3XPaUP89l+gvr1tZWtrGx4cfEqVu80qT3V4g3XL/b1XGkHwlra2t+TJymvb80S40AJTcvXrzIlGda92//9m/ZyZMnsydPnvi5Rs/Dhw/dCXsvOqHfunUrW1xc9GPCKPby+kO21493333X92XZpUuXXDeoVqvl+zIX+36sEwCwN5KbEaETn5IA6/7rv/4rGx8f3/6lb1ZXV7Nr16651zKbtr6+7mpLlDSJ+stJkuZVVaOx2pU//OEPrr/Ipt28eXN7PVr2wYMHLrPuVhZj86ksWkdxm+ovL6ttqeu1fiVVilPTy2wflJdRubVOvZaXVb+VpVg+Y2VR/OV9Y+srT1Ossts6//znP/9sn4qVQzRd6y5OBwDsjeRmhBWbcHTSO336tLuxoGp29KpqSjMzM+OafTRNbbI6KVpyo1dNL1INiJ00NV3bevz4cfb06VM37f79+26aXjVNNUuvXr3Kzp8/7xIulUfza9zKyoqbtxstr+pMrXNqamq7TKZcE6MaDs2j9Wu95fXrhK/pivPKlSs7kr/y/tGwUfxXr15169f0ixcvbi97794996rtaLtav5VTCYvWo2naByqvkitZWFhww1qfpqmmzaZZmW2d2r6tU/v9ww8/3N5/Smzt/dE0rVP72aZr+yQ4ABAh/2KOkn9R+754gyybn2R8X7yqyhy6bH7S7+QnQT/U6eQntM6//uu/dsbGxjq3bt1y427cuNHJkwTXbzRs0zVvfpJ2/dpufvJ265X8RL/db/TW2zaL29Gy6j9x4oQb1rJ5EuH6JT+Jby9XXm+3ePPEaHvdxfWK1mUfQXt/tU511l9cv/oVl9H6tH4rs/aH9p0ZHx/f3navZRVP8VAoliFPGHfEr/fBhr/88ssd75vWb9PK69T2i+v8zW9+4/rF9oPtW/VbuaW4rHTbz6GqWDZP1joTExN+KF7d4pWUv6+6Id5w/W5Xx9Hk5KQfite095eamxGhWhhdo6FO13+oViE/kW5fp6Ff7qoZUI2MdZov/9C52oL8Q+B+7Zs8ifB93anJS7S8ltUFY1qnaiNUe6PxolobNZ1cvnzZNc3oAmfVLIRQmVWjYeVSLKqJsNoN20aM4rYVo9Vo6FX7Q2Ut7x+z27K9KObiflUNi1079Mknn7hmM9ue9mHoOv/u7/7OD/30XhXLWtwmACAOyc2IyH+xu+YNdUpqlOQUT3A68dl069QMFZpolOlELHZCtXWKrk6fm5tz/SqDEhQ1LalcShiseWUvSgJ08tcylrhpOHT5bnZL2hSHyl3cP1NTUzua9vZK+LrpdaX+Bx984PaJ9o22pdf90s+/5AAAb5HcjCDVDvz1X//1jutJlMTohKdxxU7j7QRe/OWv2hhTPlFqmk235EhJjNanB4Xauo2SAg2rxkUnc9VS7EXr1/UxxaRNna4j0XhN75ZsWK3ObopxiSUftg+s7NYVE8Tdlu1F6y3uV9XMqIzqnj9/7hI11UhpP5bXvxvVmumCYgDAwSC56UEnRzXTVOFf/uVfXBOLnex1AlVzhg3rhKtmKr0qedEJU0mHTrD6t5RdECw68eofODoxa7ourC2e2HVxrS0r6rfmMC2r+W2aal6Ky2q4G530VZNhyZNRsqCyarqSG63LmnlU5mIiIVq/tm3bLzf7WFKj8ipGi9v2T3H+3ZY1Wsa2Y7Re+yeUpmlfaBuWmNn89q+n8v4or0+UcP3ud7/bjlX7u9u+AgD0h+SmB50slSgcNJ1ky7Ur7733nqslsSYcnUxVC6KEy5qsNN1OsppPzUdqAvryyy+3EwbR+vXPIp081ak5Sydt26bm1clV8x07dsytp5hw6DoZbUfbVc2LlUnrUG2MlaFIJ3qVtRvVTFmioe2oe//9913ipmVsfcX1KxFQ+YrbUvltWK/aP1qXxtv+sQSm17K2T5QMWeJi01QGTdP6tA7tJyvj9evX3Xj1ax9pWSVris/WqWmKtbh9La9rbmxZ7VNLWlUuNXEVlcsOAOiNOxT3UOc7QtqJ3k6aoZr0/grxhut3We5QHId4wzUpXu5QHIeam0SVm2CAQShJHkYtJgDsB5KbRKlZRE0qwH7Rg/vUNKlfkLE1ggAwTCQ3iSK5wUFRYmP3ZSLRATCKWu12O+qam6roXyd2Aeyw8Ij54SHe0aYmKTsedjM5OeluJaDXIi2nawWWl5f9mPTxeU5bFfFyPorDBcU92K9S1YL0Q1/ohw4d8kNxdAHmO++844fiDLLdqpYl3nBVlTmmhkbHjG4EqVcdR1xQHI54wzUpXh1HOn65oDgMzVIA9p3+zk5zFYCqUHPTA5lyHOINV7d47TqbXuyRHeX7G1FzE4d4wzUpXs5Hcai5AdA3JTTq9BtJSU05sQGAKpDcAIhCQgNg1JHcANiTLgzWP6FIaADUAckNgCBKbgCgDkhuAABAUkhuABwoPcT17t27fghAP3QcVXEDv7oiuQEAAEkhuQEAAEkhuQEAAEkhuQEAAEkhuQEAAElptdvtqGdLVYVHzKeNeNNGvGkj3rTVMV4enNkDDyqLQ7zhiDcc8YYj3nDEG66O8dIsBQAAkkJyAwAAkkJyAwAAkkJyAwAAkkJyAwAAkkJy08PU1FQ2OTnphwAAQB2Q3PQwPz+fzc7O+iEAAFAHJDcADpTuF3XhwgU/BKAfOo7sxrLYG8kNAABICskNAABICskNAABICskNAABICskNAABISmtzczPqqeAAEMP+KXX37l33CiAex1GcVifn+4PwyPVwxBuOeMPVLV79hXVrayvb2NjwY+LULV7h8xyOeMPoOHrz5k22trbmx8Rp2vtLsxQAAEgKyQ0AAEgKyQ0AAEgKyQ0AAEgKyU0PDx8+zNbX1/0QAACoA5KbHq5du5YtLCz4IQAAUAckNwAAICkkNwAAICkkNwAAICkkNwAAICkkNwAAICkkNwAAICkkNwAAICmtdrsd9VTwquTlzMbGxvzQcExPT7vXpaUl9zpMVcRbJeJNl44jPc14eXnZj0kfn+e0VREv56M4rU7O9wep6vHlPGI+XFXvEfGGa1K8Oo62trayjY0NPyZO3eIVPs/hiDcM56M4NEsBAICkkNwAAICkkNwAAICkkNwAAICkkNyMGD2JXN3i4qJ7vXnzZvbkyRM/dX/Nz89nZ86c8UM/12q1socPH/qheJubmy6GQcuvMqqsB03b2O/tDKvsAICfkNyMGJ0IX7x44fr1R7bHjx+7E+Tly5fduP106dIll0QdFMVy69at6G0oGSonXb2SsEEU/wGg/aFuUEoKjWLfj3UCAMKR3IwgnQxnZmZccnD79u3s/v377tVqQFZXV919B1Sro9oR0fCdO3fcuOfPn7txYvMWaT22XJHGffXVV24d5WVEy2mattNt+SIt/+DBA1duzV9cn/pVrqI///nPbp22nP4CWJ5HtUiqCdL0Ms2raeVlVGatU6/lZYvbKZbPWFmK+9lofQsLCz+bplhlt3VqXs3zu9/9zq3DaF4ru6bvR40XADQVyU0NnDp1yr3ayVK1GEp+7t2758bpJHjy5ElXy/Pq1avss88+c9Plxo0bP2sW+fjjj12ioMTD5tNJ9/Tp0+5V67DxRvNqu6pVstqkXk1WSshUK6L5pqam3PJF5ZoYnew1j+JZWVlxZdCr0Qlf01WbdeXKlR0xffDBB9nc3JybplfFYRTH1atXXQ2Kpl+8eHF7We0/0Xa0Xa3fymn7Q9MUczFeLW/l1zTte5tmZbZ1avu2Tr1PWqf2348//ridxNo0rfP8+fPb76PmTSHB0b64e/euHwLQDx1HVdzAr7byL/wo+Re274s3yLL5ycb3xet3u/nJpjM5OemH4vWzXb0l+Yd4R7x5gtI5cuSIH3o7T34S90Odzrlz5zr5Cd8PdTrPnj1z8+Qn3s6tW7c6J06c8FM6nfzE6daVnzzdOvLEw43X8uq3Mms+K4uMjY1t94vWmyddfuitYryapnmkXAaVq/zRy0/y2zEVyyXqz5MSP7Rz2+r/5S9/6eIx4+Pj29vutaziKZZD27UylPep3gMb1jq0rMWr9du08jq1/W7r1Ptr+0GvtpyVW4rLFvX7eZaqlq3i+BXiDUe84Yg3XFVlpuZmBKmm4cKFC+6OlO+++6775V+uJSnWfKg5Q7/4zbFjx9xdHfMPpKsdUC2A1QBoXZq3fCttqzkwVlsk2nb+IXPbUXOJNf/sVqug8arRsDJZGSwGlStWsWx5orS9bb0qFjUPWdm0z4rb2G3ZXtQcVdynqmGxa4cUj5qz1Cyl7enunf2sU2WRYlmL0wEA/SG5GUFqOtHJNP/Vvp2YFJMNKZ6wlXiUqanETpo6YVrTiE6wOjn3I0+Gtzs1Oal83SgJ0MlfSYYurlWnYStDPywRKFOMv/jFL3aUbWpqasf+2m3ZXnrd8lvNRWruUxKpbfV7W/Ju6vb8FgAYRSQ3I0gn5omJiR0JTFkxodEJtlwbooTITupKZpTUaJxO/t3Wq5NqcZ3F/uJ6dL1JsSvTcro+ZmVlZUfCoetINF7TuyUbez13qFgeseTDkphyuYo1ILst24vWW9yn2neqeVKnfiVqn3zyiduX5fXvZnx8/GfvEwBg/5Hc1JROsEZJR/FfO2ousYt5Ra9KMNTctVutjZIBJR/r6+vuZK15jZIRJVBqgrETuf6a3m1dOukXt22ULOjkrulanxIMa+bRxcf6t1SRanq0LdteMV6xpEZl+J//+R+3DtE+UK1Vcf7dljVappygFPep7Q9twxIzm1/zaP0qb1F5faJ9XHyftD+77SsAwGBa+ZewLmQceTpZDLvKvopHzH/00UcuOfnlL3+5a7w2z/vvv+/HvE1oVE6dZDVew2o2Mb/97W/ddL3a+K+//jp79uyZm1dmZ2ezb775xvV//vnnbtqnn37q1qf1arqSH/VbGcq1IPqnlv69pFqNMm1PT7RVGdR//fp1ty7N+zd/8zfZX/7lX7r+77//fvtV5fn973+f/epXv9pep/7q/uWXX7r1iMqkdWm8YlPZVT5RmXstq/HffvutG2ds3uI+nZyc3I5Xy9r82j/alrZj+13Lq0zdym7rVHOjkj0Nq8wqV3H/S7nsdVbF8Vsl4k0b8Y6+Vv6LPiq50Rd9SLV+N4MsyyPmw1X1HhFvOOINR7zhiDcc8YarY7w0SwHYk641Uk2mXXcEAKOM5AZAEDW1qTbTOhIdAKOK5AZANCU1xUTHkh0AGAVcc9ODvqz/+7//O/v7v/97PybO69evs8OHD/uhOC9fvsyOHj3qh+IMst2qliXecFWUWceC/t21F/vnl+6BVPwXGNcohCPecMQbrmnx6i/CUdoNu/2zdhEdHV18lyc324/sqOr4bdr3FfGGI95wdYyXmps96K+5/LIPQ7zhUq25Eau1oeaGeEMQbzjiDUdyswfiDUe84eoWr11j042SGN3ksZzQGC2rZO4f/uEf/Jg4vL/hiDdc3eLVcaQfJ3YPr1hNe3+5oBhANCUxqqHRbyM9akOPvOiW2IhqfOxu1AD6o+NIN/1EGJIbAEF0l+ZyQgMAo4jkBsCeVCujx0aQ0ACoA5IbAACQFJIbAACQFJIbAACQlJZukuP7R1peTh4xnzDiTZceuKmn6y8vL/sx6ePznLYq4tVxJLr2bdjq+P5yn5s9EG844g3XpHh1f5ytra1sY2PDj4lTt3iFz3M44g2j40g/EtbW1vyYOE17f2mWAgAASSG5AQAASSG56UH39OCOkAAA1AvJTQ+rq6vZ+vq6HwIAAHVAcgMAAJJCcgMAAJJCcgMAAJJCcgMAAJJCcgMAAJJCcgMAAJJCcgMAAJJCcgMAAJJCcgMAAJLS2tzcjHoqeJNcuHDBvd69e9e9AojHcQQMjuMoTquT8/1Bqnp8OY+YD1fVe0S84ZoUr46jra2tbGNjw4+JU7d4hc9zOOINw/koDs1SAAAgKSQ3AAAgKSQ3AAAgKSQ3AAAgKSQ3AAAgKSQ3AAAgKSQ3AA7U1NRUNjEx4YcA9EPH0eTkpB/CXkhuAByo+fn5bGZmxg8B6IeOo9nZWT+EvZDcAACApJDcAACApJDcAACApJDcAACApJDcAACApLTa7XbUU8GrkpczGxsb80PDMT097V6Xlpbc6zBVEW+ViDdtxJs24k1bLePtRMqD9H3xBll2c3PT98Xrd7tnzpzpTE5O+qF4dYtXmvT+CvGGSyneFy9edObn5zuPHz/2Y34uZLtTU1Odubk5P/ST/Y5X2+i2nbKD2Ffm1q1bnZWVFT+0k+LVvthtei97bbfXaeog4+2F4zdcVWWmWaoHbpoEpEn3DMlP1tni4qIfE+bJkydZ/qPHD71VHt4v7777ru/LskuXLrluUK1Wy/fFu337dvbw4UM/dHD0nuj9MXnC5Pve7uthlAH1R3LTAzdNAtKT/xrMHjx44E7Wd+7cccNG/aurq37orfxXq+tsuR9++OFn8+iEe+3aNTe9TPNqWnkZJUpap17Ly6rfylIsn7Gy3Lx505WtyNZXnqZYpbjO4nqeP3/uxoXSslqnlv3xxx/92J9o25qurlgOLWexa9pXX321PV2vKt93333n5hFLyDT89OlT16m/vD9lt/2F5iG5AdAo9+/fz44fP+5qAVQ7qySnqFwTo5oEzaOTpmoRXr16taM2QSdoTe90OtmVK1d21DqcPn06m5ubc9P0qmGjuzZfvXrVrV/TL168uL3svXv33Ku2o+1q/VZOJQBaj6a9ePFiR23GwsKCG9b6NO3kyZPb06zMtk4lCJqubSmmTz75ZEfZe9HyxWX/8R//0SV9Rvv41KlT2ePHj12nfo0Tbffy5cuuJkpl/NOf/uTi0ToVm+bXeEtu7P3QsObRdL1qf33zzTdummhZzatpwO6NmbvIPzi+L94gy+YfXN8Xr6oyE2844g1HvOG6LZufaN31I6LXEydOuH7RtTj2tWjLFq930auuLTHqz0+yfujt+rR+xav+PInq5Cd/P7XTGR8f3972bstqu3kCsuNak2IZzp0718mTKNcvN27c2B7+8ssvd1z3ovXbtPI6tZ7i9p89e+amax90o/JaGbRNxWLW19fdsrZt7VPNY/IkaHs/WzlsO4pX+0nzSHE7UixzcRuK68MPP3T9ou0pplCDfK44fsNVVWZqbgA0hn79q1bg/Pnzbli1B6p5sNqN/EvcvcYo1vTkJ/DtGge96roZNduomUidhovb2G3ZXtSMZOUX1QDZtUOqfVENim2v2LxTpuYdNfnYvF9//bX7R0zIPtA6i2V47733fN/bWh2tQ9u2dWtbxfWq5kzxmtDYixT3t99+u11Toxq0/bguCWkguQHQGEoCdPJXkqETuzoNl5umYhRP0kU6mR85ckTVDtvd1NSUa6Ixuy3bi9a5mw8++CC7ceOGSx60Lb3uRuUrlk3UrBZSpm4JkC1n08qxz83NbSci/cRdpnX8+te/ds1d2mYxaQVIbgAcKNWKPHr0yA9VRydW/bpfWVnZcdLVNRwar+ndTrpWq7MbO2EbSz4sidF1LMWueALebdletN5icqEaD5VRnS4KVqKmGoy9rj+xRMvKpT9P6DUk8dC6ywmOhlUGi1vz2Lqts3ulFK/PMf3cR+XTTz91NWNKcFKvtdG+XV9f90PYC8kNgAOlZglrNqmSTvqqySg2BYlOxuPj4266TuxKMKy8VitQpBOzkgZLHMrNKXZy18lW/96xC2m1Hl2EW5x/t2WNliknKFqv/RNK03RRsrZhSYnNr3m0/nIiYdOL6xGdOEMSG1E51TymE67W98///M87EjNd7Kv33bal/mJSV45birGrScuWLSuOVzOcamwUh5qpUqZ9qAvGEYbkBkAj6ISq2oNudGK0E64SG3XHjh1zJ28tYyd9JQSq7dGwkgKdkIsJgWofbFivqiXSujReJ3c1GdlJvNeySsDOnTvnkiFLXGyayqBpWp/WoYTNynj9+nU3Xv26lkjLKulQfLZOTVOsWo+aoTS/mue+/PLL7USsm2J5tYyW1To0fmJiwvXbdMWshFHbVFxKQKzpT8OqNSqyfSIqq/abjSvOq6YtbafYjKjh8jU8gA7UKHnW7PviDbJs/kXi++JVVWbiDUe84eoWb36C6+QnPz8Ur27xCp/ncIOWWZ8v+wdajLrFqzi5Y344am4AALWjWjVdc6MaKtXeAEUkNwCA2tnc3HSPx1GSA5SR3AAAake1NZ999pm7hgcoa6lNy/ePtLycjfoQE2/amhTv9PR09ubNm2x5edmPSR+f57RVEa+OI1laWnKvw1TH97elC298fxD9rTDkXgzdDLKs/hrY64ZUvfS7XVV3vn79Ovvoo4/8mDh1i1ea9P4K8Ybrd9mzZ89mW1tb2cbGhh8Tp27xCp/ncMQbRseRfiSsra35MXGa9v7SLNUD9xUAAOwX/WBWDYxeuVboYJHcAAAwJLpZomphrCPRORgkNwAAVEBJTTHRsWQHg+Oamx70QaONMxzxhmtSvDqOdM2N7p7bD133dvjwYT8Up6plX758mR09etQPxSHecHWLV4mLLnfYi+7sLLojs/VzPoqk5CZGu6K7DXJHyHBVvUfEG65J8eo40lcNHR1dfKfjZ2VlhfNRJGpueiBTjkO84ai5CdekX/ZCvOHqFm9ozY1YrY064XwUh+SmBz5McYg3XBOTG/4KHoZ4w9UtXrvGphslMXpIaDGhKeJ8FIcLigEAqICSGNXQqI5BT0LX0927JTaIR3IDAMCQ6HlY5YQG+4/kBgCAIVCtjB6fQEJz8EhuAABAUkhuAABAUkhuAABAUlq6SY7vH2l5OXnEfMKIN106jvQX1uXlZT8mfXye01ZFvJyP4nCfmx64r0Ac4g3XpHi5z00c4g3XpHg5H8WhWQoAACSF5AYAACSF5AYAACSF5AYAACSF5AYAACSF5AYAACSF5AbAgZqamsomJib8EIB+6DjSQzcRhuQGwIHSQwJnZmb8EIB+6DianZ31Q9gLyQ0AAEgKyQ0AAEgKyQ0AAEgKyQ0AAEgKyQ0AAEhKa3NzM+qp4E3y6NEj98rfWAEAqI9WJ+f7g1T1+HIeqR+OeMMRbzjiDUe84Yg3HPGGo1kKAAAkheQGAAAkheQGAAAkheQGAAAkheQGAAAkheQGAAAkheQGwIF6+PDh9j2jAPRHx9H6+rofwl5IbgAcqGvXrmWLi4t+CEA/dBwtLCz4IeyF5AYAACSF5AYAACSF5AYAACSF5AYAACSF5KaH+fl5LuACAKBmWu12O+qp4FXJy5mNjY35oeGYnp52r0tLS+51mKqIt0rEmy4dR2/evMmWl5f9mPTxeU5bFfFyPorUiZQH6fviDbLs5uam74vX73bPnDnTmZyc9EPx6havNOn9FeIN1++yOo4mJib8ULxRivf+/fud+fl51y0uLnZevHjhp+zUz/s7NzenH5qd2dnZztTUlBuOFRLvbl/7Wrbf7e4Vr7a5srLih3Yapfc3VBXHL+ejODRLAcAe8i/Z7PTp09mVK1eUGbju8ePH2cmTJ7Pbt2/7uQaj+5jkCUCWJzfuvkCXLl3yU/aXtrGb/fp1rhvO5SdjP/R2m6dOnXL9au5XBxwkkhsA2MPHH3+cHTlyJHvy5Mn2yVlJzY0bN352g8IHDx64caurq37MWxpWkqQTvxIZzWds3larlX3//feu32ib+S9nt5y2qXXYuu7cuZPdvHnT9csf/vAHN6z5d6NtGC2ncqg82q4lIMama50qh7EyiMqgeG26LfPDDz/siEs0j6Z99913rl/TNV+RxQsMguQGAHqwxEIJTblmY2ZmZsdJXbU7t27dcsNKfDRsVJNx9epVl6Co5ufixYvbNRhWm6JXJRlar9UIqV+1OLYtdVrX+fPnsxcvXrhlzp4964afPn26PbybYo2K5pubm3PluX79ulveaDuqmbp371726tUrt34rr5VBZVIN1o8//uhi1X7SftA4LWNxaV4ru8ar3OrXPtJ2i5RIahowkPxDHSX/4Pq+eIMsW0WbX35A0sYZgXjDNSleHUd1vuYmP0Hvep1KUX6i7oyPj7t+e3+PHz/eyZMd16915AmN6xdd26JrXIxtQ9stXvuifq3HWHn0KrruR8PajpW5OL3MtpMnIK4/TzbcsJbVdmy7586d21Fe245erQwWm+ItlrlbbFae4nx54tQ5duyY6xeVqRjrXvbj/e1HFccv56M41NwAwD5QrYVqN4rUzJOfGFy/mrWK01WbYc02eymvV7S8nDhxwr12m6cXlTdPNHbURtm6RLU4ak5Sk5U6NT9pXsVjy5Tj0TpjaPn8PJTdv3/fDat5KzYOoBuSGwDowa5DsSRlN/mvTN/3EyULtpzWU27WUsITorxcNyHzFHUrb5HKrcSj2OmCasVk+6S8zdgyyKeffrqd3Oh6HDV1AYMiuQGAHnTCVg2HXW9SpGtDdF2KEgXVXJQTIE0v1oaUlS/gHSZtWxf2FhUv7lXMmkdxF7v9jueTTz5xSY2uMRofH++5fiAUyQ0A7EEnddUuXL582TUlKWlRM40uyD137pxLgHTRr07S1jSjV817UH/pLturZqnMkjH9E0q++uord6GvUbmL/7xSPDGJR/lfUEXFWqNjx465pEZNX8PaV0gfyQ0A7EGJgBIa/dNHTTMa1r+iin8F14lf45QIvf/+++51ZWVlOyFQrUax2Ub9xZoO1ZQYjS8uV0wqrCapqHztTHm4yJbVdJVXnfqVxCgW25YSDcWqa2B07Y2mWfORlMug5YrLqhnLhovl0TStp5jIqF/7tjgOGEQr/wDqSvZgysZD24nLBllW1afHjx/3Q3H63a5+lem28Wtra35MnLrFK016f4V4w/W7rI6jra2tbGNjw4+JU7d4hc9zOG1XSZTY399D1TXefrbL+SgONTcAgEqoNuzzzz93NTmq6QL2C8kNAKASSm70y3yvC6+BWCQ3AIBK6BobPUuLxAb7raU7APr+kaar63e7QO6g8Ij54SHedOk40rUCy8vLfkz6+DynrYp4OR/F4YLiHriAKw7xhmtSvFxQHId4wzUpXs5HcWiWAgBgCHSvINXA6NXuh4SDQXIDAMCQrK+vu1oY60h0DgbJDQAAFVBSU0x0LNnB4Ljmpgd90GjjDEe84ZoUr44jXXNz/fp1PybO69evs8OHD/uhOFUt+/Lly+zo0aN+KA7xhqtbvEpc9JiJvegO2DI3N7fdz/kokpKbGO122/fFG2TZzc1N3xev3+3mH6rO5OSkH4pXt3ilSe+vEG+4fpfVcaSvGjo6uvhOx8/Kygrno0jU3PRAphyHeMNRcxOuSb/shXjD1S3e0JobsVobdcL5KA7JTQ98mOIQb7gmxavb6mtZPWSyH3WLV/g8h2tSvHaNTTdKYvSA0WJCU6Tj6P/+7//6/pHQtPeXC4oBHCh9Kc/MzPghAEZJjGpoVMegJ8jrWOmW2Iim6W7OCENyAwDAkExOTv4socH+I7kBAGAIVCujxyeQ0Bw8kpse1P6pLBsAANQHyU0PtHECAFA/JDcAACApLd0kx/ePtLycPFI/YcSbNuJNG/GmrY7xcp+bPRBvOOINR7zhiDcc8YYj3nB1jJdmKQAAkBSSGwAAkBSSGwAAkBSSGwAAkBSSGwAAkBSSGwAAkBSSGwAHSnf6fvTokR8C0A8dR+vr634IeyG5AXCgVldXs8XFRT8EoB86jhYWFvwQ9kJyAwAAkkJy08PDhw+pBgQAoGZIbnq4du0a1YAAANQMyQ0AAEgKyQ0AAEhKa3NzM+qp4E1y4cIF93r37l33CiAexxEwOI6jOK1OzvcHadIj18+ePZu9efMmW1tb82Pi1C1eadL7K8Qbrt9ldRxtbW1lGxsbfkycusUrfJ7DEW8YzkdxaJYCAABJIbkBAABJIbkBAABJIbkBAABJIbkBAABJIbkBAABJIbkBAABJIbkBAABJIbkBAABJIbkBAABJIbkBAABJIbkBAABJIbkBAABJabXb7ainglclL2c2Njbmh4ZjenravS4tLbnXYaoi3ioRb7p0HOlpxsvLy35M+vg8p62KeDkfxWl1cr4/SFWPL+cR8+Gqeo+IN1yT4tVxtLW1lW1sbPgxceoWr/B5Dke8YTgfxaFZCgAAJIXkBgAAJIXkBgAAJIXkBgAAJIXkBgAAJIXkBgAAJIXkBsCBmpubyyYmJvwQgH7oOJqcnPRD2AvJDYADdebMmWxmZsYPAeiHjqPZ2Vk/hL2Q3PSgTJkPEwAA9UJy04MyZaoBAQCoF5IbAACQFJIbAACQFJIbAACQlFa73Y56KnhVeKR+2og3bcSbNuJNWx3jbXVyvj9IVY8v55H64Yg3HPGGI95wxBuOeMMRbziapQAAQFJIbgAAQFJIbgAAQFJIbgAAQFJIbgAAQFJIbgAAQFJIbgAcqPn5+ezRo0d+CEA/dBytr6/7IeyF5KYHfZgWFhb8EIB+rK6uZouLi34IQD90HHE+Ckdy04M+TGTKAADUC8kNAABICskNAABICskNAABICskNAABISqvdbkc9FbwqVTxyfXp62r0uLS2512Hikfppa1K8Oo7evHmTLS8v+zHp4/Octiri5XwUp9XJ+f4gTXrk+tmzZ92X8tramh8Tp27xSpPeXyHecP0uq+Noa2sr29jY8GPi1C1e4fMcjnjDcD6KQ7MUAABICskNAABICskNAABICskNAABICskNAABICskNAABICslND3Nzc9nk5KQfAtAPHUcTExN+CEA/OB/FIbnp4cyZM9ns7KwfAtAPHUczMzN+CEA/OB/FIbkBAABJIbkBAABJIbkBAABJIbkBAABJIbkBAABJaW1ubkY9FRwAAGCUtTo53x+kqseX80j9cMQbjnjDEW844g1HvOGINxzNUgAAICkkNwAAICkkNwAAICkkNwAAICkkNwAAICkkNwAAICkkNwAAICkkNwAAICkkNwAAICkkNwAAICkkNwAAICkkNwAAICkkNwAAICmtdrsd9VTwquTlzMbGxvxQ+og3bcSbNuJNG/GOvlYn5/uD8Mj1cMQbjnjDEW844g1HvOGIN1xVZaZZCgAAJIXkBgAAJIXkBgAAJIXkBgAAJIXkBgAAJIXkBgAAJCTL/j9Gb7OqwV0qHAAAAABJRU5ErkJggg==\&quot; style=\&quot;height:400px; width:475px\&quot; /&gt;&lt;/p&gt;\n&quot;,&quot;feedback&quot;:null},{&quot;id&quot;:1,&quot;choice&quot;:&quot;&lt;p&gt;&lt;img src=\&quot;data:image/png;base64,iVBORw0KGgoAAAANSUhEUgAAAzwAAAHKCAYAAADGok7DAAAAAXNSR0IArs4c6QAAAARnQU1BAACxjwv8YQUAAAAJcEhZcwAADsQAAA7EAZUrDhsAAEUISURBVHhe7d27bhtJm4Dh5kLAGtiAmiugfQX2ZBsIsBVtIsDjzJntK7CdOZOVTWbPFdiTOZsxoFwyNMECG3h8BZauwFTmQAC33/7701/u4aEoiRJZfB+gwT7WoUl218cqkr1Rrcp0cnJSDQaDdmk+p6enVb/fb5fmc1PHWt981jef9c1nffNZ33zWN5/1zWd981nffNY337Rj/6N9lCRJkqTiGPBIkiRJKpYBjyRJkqRiGfBIkiRJKpYBjyRJkqRiGfBIkiRJKpYBjyRJkqRiGfBIkiRJKpYBjyRJkqRiGfBIkiRJKpYBjyRJkqRiGfBIkiRJKlZvOByO2vmZ6n2rzc3N6tdff63++uuvdm25zs7Oqo2NjXapfNa3bNZ3ulevXlVbW1vt0uqJ6/O6WNf6ev8tk/Utm/Wd7jruv71RrZ2f6eXLl9Xbt2+b+QcPHjSPklSCw8PD5nF3d7e51vX7/WZ5Xqenpzdy7MnJSTUYDNql+dxUma1vPu+/kkp1HfffuQKeXq/XXGgpkBdcSSXhgru3t9c88mn6qjWIDXjyrWJ9vf9KKtV13H+zv8OTRl9ebCWVJhqTYNiQtCy8/0oq2XXcf7MDHiIvCuTFVlKp4hq3Dt+R0Orw/iupdIu+//orbZIkSZKKZcAjSZIkqVgGPJIkSZKKZcCjmRg/fnx83C5dndevXzdTDsowbnr//n27hyRJy4t71k3fS8PHjx/P76O//fbbQsp1EXyHI+qSzkuXZcCjmbjgLOJi+PTp02bKQRm+fv1a8Svq6SRJ0ipYhnspP/n7888/V8+fPz+/j37+/LlZd1UfIPIT6tKyMeDRpXEBjU+LPn361K79N9bFJ0hMf//9d7vl31gX20nn999/b9JNcUHnhpFO6UWeNMiHY9ObSuQZaYMypeWO/eO34MeVUZKkRbmOe+mjR4+a/69ie9xHCXT4SeD4Y1tMK0vcP+N+yX5gHeVD7BPlYd80oGJ7HJuWbxrSoT5Mad0jHx5JUxrHgEeXwgXozp071cHBQfNJEZ8aPXv2rN36r4sr6759+9YEJ/yD7p9//tls4+IXF8AXL14023gknTdv3jTH5iIdur/Jh56ge/fu/ZAPef/yyy9NOcG+29vbzTLH8OkW5WbfWKZukiQt2nXcSwkKCDzSwCawfwQRBA7cH9+9e3eeBvfEwP2TNMmT7U+ePGnS5Dh6i0A9WCZdypumH3Xh2D/++CPrfktd2Y/0ucdThqgz6XKuWBf3eOkf6hdclvqF1ExaP7xM6otIu/Sjhw8fjuqLXbs0GtUX42b/+oI0qi9MzTzrYlu/3x/t7u42yzzG/P3790eDwaCZB/mlL89pZcDm5uaovnC2S6NRfaEe3b59u5knjyhTYDnyBnmn9aA86XatD65zW1tb7dL86pt8Oze/yxxbNxjaufndVJmtbx7vv2WYdh+7jntp9746SR3gjO7evdsu/Qtpcl8FaaRlJW/yRTePceWh7FEXpHVP773pPPdzyhU4J3GPjzx51Gpb5P3XHh5dysnJSdNzEurAo6ovUs0nLkzMsy620fMyDtvSdOoXffMY/zAOPnFibHA60R3PPvWL/Ifj6wvhD58Y1RfvZl0q8gDb0mVJkq7Ldd5LZ6E3JU0D3Xtqd/s06b6Ug7JHXcDyrB4etn/58qUZshZD4ViXHuc9XNMY8OhS6FpOL1yheyEK3Ytm6F4AQ7ruoO3qTycCnhzj0u7qBkSSJF2H67iXxj2ODwgvK+eeGubZd5ru/X93d7fdIs3Wq98wdAXO9Pjx4+rWrVuOj1xD9KTwvI/79IR1fHrD+Nzw008/NeNywbhaLuSBMbj9fr/5lCeClfjiZMwH8uWiFvOTysDFmzzJJy7opE+PEMeTJsvpJ1zd9Hhkv3Q51mm98Lr5/v179eHDh3aNdLO8/5ZhGe6lk+5t9CLx3RryoAzcV+M7MkiP69aDdXGPZYp7L7r58V0ffnQgvusD8iN4o2cp3T+dJ0/OxbiepW6eWl0Lvf/WL5As9YvOMcRripdJfZEa1ReVHybEd2Xqi2SzXF+YzsfrxjhjjgWPbGO8LhibG+Nz0/mQvjyZry+w7dI/Mdb36dOnTZ5M9UXxfEww6bI91U2P7TE+GSx3y6P1wHXO7/Dks775Lnqs998yLMO9lPseadVBRpM3+dWBTfM92PiODPuwHPdIHkkjyta9f5Jf3GNj3/iOTvde2q0L38VJ80r3T+efP38+unfv3nm6HN/NU6tvkfdfh7Rppvqi0nyyUl94fpjAr6/wayt86kK3NZ/a1BfRZhvLzNcXo+ZTmvpC1exPlzvojYkemXQ+kG9gnvQm4ZOh+vXcpE1e9c3g/JdoSDfyDN302J7m312WJOkyluFeyvH05tCTQ36kUQdbzRS9S+zDMj0r5M0jeUe63fsn66MsPNaBWLOOfLr30qgL54F58uRX4MgT6f7pPPdz8mU/jqM8cY9nOa2jNE6PqKedn4puJvAik3LUkXbzJUN+MCAujlysut320jLhWnd2dlYdHR21a+ZzenraDDW5iMscy5eeCfQv4qbKbH3zeP9db95LtS4Wef+1h0cLw4WZT68Ye8yfjPHIJz58MiVJkmbzXipdngGPFoqua7qa+WSST2P5YmJ8QiVJkmbzXipdjgGPFo4ud8YAx3hgSZI0H++l0sUZ8EiSJEkqlgGPJEmSpGIZ8EiSJEkqlgGPJEmSpGIZ8EiSJEkqlgGPJEmSpGL1RrV2fqr4p2f+/EqSSrW3t7ewf3qe5TLHnpycNP/PcRE3VWbrm8f7r6R1sMj771wBD398JUml29raMuDJZH3zXfRY77+S1sWi7r+94XCYFfDs7OxUGxsbfsIkqWjxCdP+/n67ZjXU1/K1+jPCdaqv919J62CR99+5h7QdHBw0j5JUIq51DmnLZ33zXfRY77+S1sEi77/+aIEkSZKkYhnwSJIkSSqWAY8kSZKkYhnwSJIkSSqWAY8kSZKkYhnwSJIkSSqWAY8kSZKkYhnwSJIkSSqWAY8kSZKkYhnwSJIkSSqWAY8kSZKkYhnwSJIkSSqWAY8kSZKkYvWGw+GonZ9qZ2en2tjYqA4ODto1klSe7e3t6uzsrNrf32/XrIb6Wl5tbm62S+Vbp/p6/5W0DhZ5/+2Nau38VBQCXnAllSwuuEdHR+2a+Zyenlb9fr9dms9ljj05OakGg0G7NJ+bKrP1zeP9V9I6WOT91yFtkiRJkoplwCNJkiSpWAY8kiRJkoplwCNJkiSpWAY8kiRJkoplwCNJkiSpWAY8kiRJkoplwCNJkiSpWAY8kiRJkoplwCNJkiSpWFce8BwfH1efPn06n3B4eHi+PBwOm3WSJEmStGhXHvAQ3Ozu7p5PeP369fkyAZEkSZIkXYcrD3iePn3aBD0xIV2+d+9es06SJEmSFq03HA5H7fxUOzs71cbGRnVwcNCukaTybG9vV2dnZ9X+/n67ZjUwXHhzc7NdKt861df7r6R1sMj7b29Ua+enohDwgiupZHHBPTo6atfM5/T0tOr3++3SfC5z7MnJSTUYDNql+dxUma1vHu+/ktbBIu+//kqbJEmSpGIZ8EiSJEkqlgGPJEmSpGIZ8EiSVAD/B0+SxjPgkSSpAAQ3/g+eJP2TAY8kSQXwf/AkaTwDHkmSJEnFMuCRJEmSVCwDHkmSJEnFMuCRJEmSVCwDHkmSJEnFMuCRJEmSVCwDHkmSJEnF6h0fH4/a+akeP35c3bp1qzo4OGjXSFJ5tre3q+/fv1cfPnxo10g3y/uvpHWwyPtvb1Rr56eiEPCCK6lkXOvOzs6qo6Ojds18Tk9Pq36/3y7N5zLHnpycVIPBoF2az02V2frm8f4raR0s8v7rkDZJkiRJxTLgkSRJklQsAx5JkiRJxTLgkSRJklQsAx5JkiRJxTLgkSTpmrx+/bqdkyRdFwMeSZKuwa+//lrt7e01P716eHjYrpUkLZoBjyRJ1+DVq1fn/6VD0BP/ryNJWiwDHkmSrsmDBw+aoGd3d7fp5en1eg5zk6QFM+CRJOmaEeQQ+BAAOcxNkharN6q181PFxZiLsySViuvc1tZWdXR01K6Zz+npadXv99ul+Vzm2JOTk2owGLRL87mpMlvff+E1R9AT91h6f9J7bQx9i+FwklQirnVnZ2cLuf/awyNJ0g3qDnPjpu8wN0m6OnP18MBPmCSVbJGfMM1ymWPt4cm3zPUd19vDMrz/SirZIu+/veFwmBXw7OzsVBsbG15wJRWNCy6NTYa1jcN6fm1rkr/++qv5+eGLIu1JeYNr8TjcJLhGT7OsZc/RLXt976o2NzfbpdUqe9e4srMuFb1AklSqCHj29/fbNVfnP4iEcqZZN1JJKgnXvHHTf/7nf469RsY07dhZE/7rv/5rbLoxjTuOCePWp9OksoPH//u//xt73LQJMT9v2dNjZ03dsiNdnqfs6K7LLfu4Y2dN//M//9OkgW66TOPKLknratx1MmeadqxD2iQp4ZC2+VjffLnH8v2dGMbGkLZPnz41895/JZVskfdff7RAkqQlQKDD//IQ7BDo8HmkP14gSZdnwCNJ0g0y0JGkxTLgkSTphnSHrxnoSNLVM+CRJOma2asjSdfHgEeSpGtioCNJ18+AR5Kka8B/6xDoxB+KGuhI0vUw4JEk6RrwB6QEOvy8tMGOJF0fAx5Jkq6JgY4kXT8DHkmSJEnFMuCRJEmSVCwDHkmSJEnF6o34TcwM29vbzSNftpSkUnGtOzs7q46Ojto18zk9Pa36/X67NJ/LHHtyclINBoN2aT43VWbrm4fX5OHhYfODB5JUqk+fPi3s/tsbDodZAc/Ozk61sbFhwCOpaBHw7O/vt2tWQ30trzY3N9ul8q1Tfbn/8pPWklQ6fs1yEfdfe3gkKWEPz3ysb76LHuv9V9I6WOT91+/wSJIkSSqWAY8kSZKkYhnwSJIkSSqWAY8kSZKkYhnwSJIkSSqWAY8kSZKkYhnwSJIkSSqWAY8kSZKkYhnwSJIkSSqWAY8kSZKkYhnwSJIkSSqWAY8kSZKkYhnwSJIkSSpWbzgcjtr5qXZ2dqqNjY3q4OCgXSNJ5dne3q7Ozs6q/f39ds1qqK/l1ebmZrtUvnWqr/dfSetgkfff3qjWzk9FIeAFV1LJ4oJ7dHTUrpnP6elp1e/326X5XObYk5OTajAYtEvzuakyW9883n8lrYNF3n8d0iZJkiSpWAY8kiRJkoplwCNJkiSpWAY8kiRJkoplwCNJkiSpWCsd8Dx48KA6PDxs5nu93vl81+vXr5t9r8Pff/9d3b59uzo+Pm7yJO9xKCtlXqTryGORrvN5C1d1zp4+fVq9ePGiXcqzqOeK8zjpdShJklS6Ynp4+LnOe/futUsXd9nGIQ3d9+/fN0HP27dvm+VF+umnn9q5f+J8rPLPmC7qPzau45zx3P/5558Tg3BJkiRdj4UGPDnBw6dPn5rekBS9JEzgz+V+//33am9vr/r48WOzbpzup+PsyzHjGpyT0iRPlvl/h8gflDH25dhJCHQwqVeCNEmHvLvY1j0PgTyjPpQlRHlYxyPHM1HnKEucl9gPUfe0jmD5t99+Oz8naV7TpGmTL2lE2pQnzSfdN1Be1sc8ZeNxWgA77XyB9G7ynBGs8dp/+fJlswzy6da9izzJKz2HYVKdQpSF43POzbg8EHmQDvsG9o3zNW67JEnSMrrxHp537941n4anHj161DSuaEzxJ0R//PFHxf+jvnnz5vwP2LoIMqLxxlCi3d3d5hg+ZY/GKGis3blzp/kUn+3sR37g+G/fvlVfv349T+vZs2fVkydPmn0pB/lPakzSYE57dChHNKIpB2UkHdLvBoLpvqkob5wDyvvzzz8321gH6sK54njSpQyUnymCr5j/5Zdfqs+fPzf1JJ2oZ5SPspEe5ySOnSVNm3nSIG3SZDnOL3iuHz58eJ5vPMfgHJBGPG/jzkeYdL6wLOcszke8Xsgr3T4O5SCv9Byi+7p9/vx589oMnA+OpYwcn5Yzxbo4N+xLGdPXIs9FvHfYh30jqCEPAjge2c77MX1uJUmSllLdcMlSN9SaaZa6ETU6PDxsproB1kyxzLauulE1un37drs0GtWNtRHFYt+60TeqG1/tln+lzTbW4/79+6O6AdjMs5752CfWo25gN/uC9OuGWjMP0kpPA/tFnuzb7/d/KHcd/Izqxma79KNuvmlad+/e/aEulCHNdxLS29zcbJf+pQ4Sm0e2pWmQflredHvMx7FIy3fv3r0fykcdc8qHcWlzPOc9no8oE3lyDuM54Jh4big7r4fAfrFtHst0ztg/fb1N080rziF45HyEOK+8fuM9E+8LcGzsTxmjnN104vUfx7Jfms5gMDh/TqgLy6F7LkvBdW5ra6tdml8dILZz87vMsXVQ3M7N76bKbH3z5N5/JWmVLfL+e+U9PHwSXTeamqluEDVTLMcn3Sk+Ya4bb+efRvMpeN0ga4YE8T0YPrVm6A1DaHjEuHRCpFOftOYR6dAo5tkWaTIsZxI+Xef7HrEvU3e4W6hPcvM4aRjWly9fJpZpGvarn6fmk/cYqsQ5mYT9p333hfM9DnVKyzdpv2nSOnE8daYsdUO5GTIG8qGHIJZ5ZF/Wn56e/pAvz/9FLNs5i9fGNHE+uueQ1xt4TNOP80oZqF8dUP9wvtiX89/FOobsxeuZ80Na8Z7iuWG4XGxnX/IA+6VliLpH2SVJkpbRlQc8NNhoADHRyGSK5bQxl2KfGJ7E8LNoVBFwcMzXr1+bxh3TZaXDkEiPhuI0NJzTiWPGNZ6jwTit4XwR0Rh9+PBhM8SI85EOZepKG+DjXHX5EGl2AxQCWfB8xmuA8lGHaETHupygINcynbN5g7bu/rxO43FcOagn07htcWyKfbuv6efPnzf5si2GzfG+4LXe7/fbIycHhpc5P5IkSYu2FL/SRgBBoEMjmAZYBDwEQczzvQ8apTmNx2h8pQ3odD5+OS3SnIb8+ISb7zik07iAh8YgaDSOQ8NxUplmoU588k6wRoDAeYmAoeuigUO3fJPqMU7UPS0Tx8d6zjPljmATbGM55sedv4vWBctyzuY5j5h0Dnnslp/emjh33d4c9o1jUwQxrO++pnmtc46oU7zveK6ih2macflIkiQti/+gQZMzff/+vT0kHw2mWUEFaDAR6PCF6Ah2QCOMvEHjLwKNaQ1U0hoMBk1a7BeN3UBDOE0zGt3xiEifstBLEUPpWM+XwdP0UjQWJzVwSYshQmxnopGZIk3K2kVgRp6RbpQt/VSdbbF+UqN+lrR8pNGt46TypdiHcjBxztLghnUMlYp1PJJfLFMfehVYx74RIE0yrTzLcs7Aay0CdcrL/tNMOoe89lmOOpEOrze2MzEfabMP+44LzLvpUKYoXwT4kT+9Yt2gbl2cnZ2dX/vmnThf49bnTJc5FuPW50w3VWbrmzdd5P4rSatoUfdfAo0sdaNqoV+a5Ivd9+/f/+EL03wxmy9Z1/VvHvlyNl+qZj/m+WI2j4h14JHlOI4vV7MvSL+bJtvieL40zhez44vdrGO/uuHXrCf/STgm8gHz8SX0qAvp8AMGUcaQ7ttFnuRNmTk2/WJ/1IVjmdL80zy6+aFbPsrPPjySB+kG1k2rO/tyDOWjrGk5EM9biPLw3IRYF89N+rx1TTtfWIZzxmuNZfYDx3XTC5FXnENeJ+QVx4L3SGyjDul7JV7X8fpKfygh6hkinTjP5B2oR6RBWaLMkUaaDibVZ5VxnfNHC/JZ33wXPXbR999VxfUovYdcle79al5cU7n/cF0mnUn3Tsqe3jMW4TryWJTLPg+5ruoccf+c1GaZZFHPDedu0utumS3y/pt9pr3gzsZFjsZi2khdFZQ9bUBHwztwY0mDhq5VvaBexqxzxoWPC6BWyyIvuLNc5lgDnnyrVl/vv+NNCyYug+t6+kHQvLgPRCDWvU+krqqhvdn5VdIU7ZEoy6qJD8KvwnWcI9Ih0J0nLQOeHy3y/rsU3+EpBUO3GDLUHa62ChiSxTAwfrWLiSGB3XrUL8R2Tph2zmKI2yq+FiStPq49s64/dePg/E+MuYYx3DUd4svQVyaGvqZDdtmHIbR895Y0UiyzPh06G1iO6+Wkbd0ygGXWjztuFspCWaf9WTOPlLubL8gvtrPvuHql4jxNul+SFuWhLl1sm5R2nNduXeI5YB2PHM+UPmdX8Wfa06TpkmecU8T5C+m+gbKyPuYpF4/d74em+43Dtps8Rwyb5z1HWyCQT7e+XeQ56bU/qU4hyjLrvRHpjMsDkQfpsG9g3zhf47avEgOeK8b3R3jRr9oLgkDtjz/+aH7Zi+nNmzc/fJ+K7el3YLp2d3fbufUx7ZxxkeBiGt+PkaRlw3WKhjnXrc9j/vCYxiANOK510Ujiu30sj0aj5hcd+WXHaGjxyPGsJy3S5joI0qIBSz5MbEu/Q8s2jvnW+UNkfnyG/FjPcewXaU7DPZiyvHv3rikr12eWA+lSBtKNRirrQFnTeeoc+1K3NJ0u9qe8gXRYB+pJOpSHunYD0nTfFOc1/jCaY7nfRhlYB8pFnTk+fc7iOUb3+aY+pBPPbZSPspFe7h+Qp+kyn76OWL6qPx9nvziua1nOUZyDeE+QV7p9HMpBXul5Q9SJfKjTc/9w/HLqCmSpnzC71CUVj+ucQ9ryWd98Fz029/5bN2bm+uPvuiHVDKlJv5vHUFy+2weGxKTDtOtGVbN/mhbDdmPoLsel32FgSFIsM6QozYf52+2fjpNPelzd8DsfFsSQproR1syD9WzHtCFt5J0OMQbDjaIMlCdNl7Ri+BRppvPUOfIEy1G+ru62tIyUJy0vZWT/WUiP8qaiHmxL0yD99DlLt8d8+jyk5auDyR/Kx3OSW75uuvE6ohxsi/KQH68X6g6OiXNNudPnhP1i2yzLdI7YP+o3SzevOG/gMR0WH+eS12K8F9PXJcfG/pQxytlNh2PSY9kvTYf3STwP1IXl0D2XV22R9197eCRJKgCfCNeNl2aqGybNFMvxifM49JoEPv1Nf+aebdG7T89K3QD6obef7ZE2w2I4PvCpMJ/os71uiDS/lMSwGCbyiONIg6E2fHpNGqRfN3zOt7GeT5kZ0sP6nJ5zypqWBVFWtlGedHvkN04dqGTlSZogn3Goc5rPpP262K9ury39H5Cn9eFY6ks5eM1wzkEevC5iOZ4n1l/mz8eX7RzFa2GaOAfd89b8oliNxzT9OJeUgfp1X5fs2/2LCrCOIXvx3uP8kFa8/3g+eG/FdvYlD7BfWoaoe5R9lRjwSJJUABpONESYaOwxxXLaqArR4Os2LKMhhLRxN64Rx7Gxf7//7z8qTsV2GqQxsS+BGGhQff36tflLiTdv3lQ//fTT+XAmAiaG2XDM8+fPm23RGJtmVlnnMa1hnIq0c/fPFY3Th0v6B+SzXkc8v/E6pGyUP57DWJcTIEyzTOeoex5m6e7PeyEex5WDejKN2xbHptg3fe/FeyneDzFsjgCKgCp9H3Mex+VzmfNzUwx4JElaQxEEpQEEDSAaPSFtiNJIjE+fA8dGg430OD6wLRq0oOHLdwfSKZAGy+xP0MMnzYHjCXxIj7IxPwvHpGVBlDXKm26/bIMbcT67+QYakmk+8+RJA5NP4vl+B+eIgDB93lIXrUu3fJPq0TXrdcRzQZnj+y/gmPiuCvPjzt289ViWc5R73kL3vMW54LFbfnpr4nx1e3PYN45N8Tywvvve433AOaJOPPL+5PnpvsfHGZfPsjPgkSSpMDRconE5C40dGnFMDC1Lj0sbXKzn02H2AY0zhsfE0CEe2cZ60mIYWjRqnzx50gQx0VhkPo4jXfaNbQxtioYljVjyAMsMt0k/XaZxxnCcdGI/0mZ4HA1f8Mg21tPQ49PsKE80xq8C5Z7U4KVBSZ5sZ6LRmeJ5iPKmCPD4QnqkG+cpPQ9xzjGpkT9LWj7SoDypSeULk15HNI5Zx/mPdTySVyxTl1nPCecrzkHXspwj8JqMoJp6sP80k85b+n4C6fD6YjsT85E2+7BvvKdS3XQoU5SPR95TkT+9YvHeK40BjyRJhYlGUQ4aROxLw5RPg6MhTmOo+0kujVCGv9CQ5DiGxkQji0eGFNEo5DiGqEVaNEhZZj3HMvQmempI89u3b+eNL35xikYg+9E4Y4gS69lOYyzSJC3Sie8ppd9XYt937941+5IOj5Sb9SB98qSs5M9jSOudzgfOUdqQTkV6gWMjz/QcsB9liF4Q0ICORmmKXgvOK88R54Flzgnpso5tDEsi3255KWfkkc6HbvkIOngemSefFM8F0ySTXkdgG89dlI39WI7XDjgfPJ8MWyR/ltO6kPekhviynCOeP6Z4PTHP626cyIt9KSN5sBxpkgfvL7azL++L9Pwzzzq2sU/6XiStKHOaDueGcsdrlG3kyb5xnnjeIphL0wnd87MqeiM+rskQPxs46YmTpBJwrTs7O6uOjo7aNfOJT6cv4jLH8qkijamLuKkyW988i7z/0gDKbAYUhd4GXj/RmKORSWOaRt5l0FCk4UhDl4boKqHslDnOCY3iaPyCcxON6651eR3NOkdX9TpaV4u8/9rDI0mS1gqf/vN/IvGHizRcu5/WXwS9AXxqnvZurAoa7QwLYwghE8MMu/UgmFtn084R2wh0VvG5XwcGPJIkran4pbR1w7AehvkwJIieCQKedJjTZZA2vQCr9j0IAjUCQYaVMfHjEWlvDtsn9Vqty+to2jki4GGYWXcImJaDQ9okKeGQtvlY33wXPdb7r6R1sMj7b284HGYFPDs7O9XGxoYXXElFiwvu/v5+u2Y18GnypE9fS7RO9fX+K2kdLPL+aw+PJCUW+QnTLJc51h6efKtWX++/ktbBIu+/fodHkiRJUrEMeCRJkiQVy4BHkiRJUrEMeCRJkiQVy4BHkiRJUrEMeCRJkiQVy4BHkiRJUrEMeCRJkiQVy4BHkiRJUrEMeCRJkiQVy4BHkiRJUrEMeCRJkiQVy4BHkiRJUrF6w+Fw1M5PtbOzU21sbFQHBwftGkkqz/b2dnV2dlbt7++3a1ZDfS2vNjc326XyrVN9vf9KWgeLvP/2RrV2fioKAS+4kkoWF9yjo6N2zXxOT0+rfr/fLs3nMseenJxUg8GgXZrPTZXZ+ubx/itpHSzy/uuQNkmSJEnFMuCRJEmSVCwDHkmSJEnFMuCRJEmSVCwDHkmSJEnFMuCRJEmSVCwDHkmSJEnFMuCRJEmSVCwDHkmSJEnFMuCRJEmSVCwDHkmSJEnFyg547t+/Xx0eHjaTJJUornGvXr1q10g3z/uvpNIt+v6bHfC8fv26edzb2/OiK6k4XNe4vmFra6t5lJaB919JJbuO+29vOByO2vmZuOi+ffu2mX/w4EHzKEkliIYkny6tYg9PfS2vNjc326XyrVt9vf9KKtV13H97o1o7P9PJyUk1GAx+iMRynZ2dVRsbG+3SfG7q2O/fv1e3bt1ql+ZjffNZ33zWN9+89WXYUHySfnp6WvX7/WZ+Xjd1bFyfL8L65rvp+nr/nc365pt2LK+1acF1afWdxfrmW8r7LwFPruPj43ZufvQkXdRNHWt981nffNY3n/XNZ33zWd981jdfSfU9ODjgw/DmcZKS6pvD+uZbxvr6K22SJEmSimXAI0mSJKlYBjySJEmSimXAI0mSJKlYBjySJEk6x6+z7e7utkvS6jPgkSRJ0g/4mWD/80mlMOCRJEmSVCwDHkmSJEnFMuCRJEmSVCwDHkmSJEnFMuCRJEmSVCwDHkmSJJ07PDystre3m0epBL3j4+NROy9JkqQ197//+7/V48ePqw8fPlT//d//3a6VVthoDgRHFzUcDtu5+d3UsdY3n/XNZ33zWd981jef9c1nffOVVN+DgwM+DG8eJympvjmsb75lrK9D2iRJkiQVy4BHkiRJUrEMeCRJkiQVy4BHkiRJUrEMeCRJkiQVy4BHkiRJUrEMeCRJkiQVy4BHkiRJUrEMeCRJkiQVy4BHkiRJUrEMeCRJknTuwYMH1cHBQfMolcCAR5IkST8w2FFJDHgkSZIkFas3HA5H7fxM9b7V5uZmu1Q+61s261s261s261s261s261u2Zaxvb1Rr52c6OTmpBoNBuzSf09PTqt/vt0vzualjrW8+65vP+uazvvmsbz7rm8/65rO++axvPuubb9qxDmmTJEmSVCwDHkmSJEnFMuCRJEnSucPDw6rX6zWPUgkMeCRJkiQVy4BHkiRJUrEMeCRJkiQVy4BHkiRJUrEMeCRJkiQVy4BHkiRJUrEMeCRJkiQVy4BHkiRJUrEMeCRJkiQVy4BHkiRJUrF6w+Fw1M7PVO9bbW5utkvls75ls75ls75ls75ls74366+//qp2dnaq/f39amtrq117dXx+y7aU9R3N4fj4uJ2bX135dm5+N3Ws9c1nffNZ33zWN5/1zWd981nffKtW393d3dGrV6/apR8dHBzwYXjzOA7r62CoXZqfz28+65tv2rEOaZMkSVoze3t7TU/OOA8ePOAD8eZxHI799ddf2yVp+RnwSJIkrZnd3d0m4Hn9+nW7Jg/7Hx4eVq9evWrXSMvPgEeSJGnNELgQtNBbMw/2p+dnEd/tkRbFgEeSJGkNRS9Nbi/P9vZ280jvkLRKDHgkSZLWFMELvTYMU5uG7UzsP+m7PdKyMuCRJElaU9G7MyvgiaFv837nR1oGBjySJElrLHp50mAmDYCid+fg4KBdI60WAx5JkqQ1RqATQQ8Ibvi+TgQ9zDOMzaFsWlUGPJIkSWsugpnukLVY9ocKtMoMeCRJktYcAU/3Bwx4ZNkfKtCqM+CRJEnSeW/Op0+fmkd/qEClMOCRJElSg96c6OGBQ9lUAgMeSZIkNejNieFrPNq7oxL0hsPhqJ2fqd632tzcbJfKZ33LZn3LZn3Ltq71/fXXX6u//vqrXVuus7OzamNjo10q37LVN15jW1tbzeNV8/kt27z1ffXq1cJea6E3qrXzM52cnFSDwaBdms/p6WnV7/fbpfnc1LHWN5/1zWd981nffNY33yrW9+XLl9Xbt2+beb88LqkkMYSS4ZNc6xZxjTXgmcL65rO++axvPuubz/rmW8X69nq981/RMuCRVJL4NUAe6c1exDXW7/BIkrTE0k8/DXYklSY+zAHDdhfBgEeSpCXGJ580CAx2JJUqrnGL+o6iAY8kSZKkYhnwSJIkSSqWAY8kSZKkYhnwSJIk3YD3799Xx8fH7dLV4c9C5/3DUMrB98UWUR7pphnwSJIk3YBFBTxPnz5tpnkQIL1582buQOkm8OX2+PVCKYcBjyRJ0hLiP0k+fvzY9Lx8+vSpXftvrPvtt9+aoInp77//brf8G+tiO+n8/vvvTboplln/559/Nvl1t4N0yIvtXZSDtLv5R7ocl25jfbc+Uc50flyZ2fbly5dmiv2lWQx4JEmSlgyN+Tt37lQHBwcV/xH//Pnz6tmzZ+3Wqnr06FGz7tu3b01vDv9QT8ACeo6Y8OLFi2Ybj6RDLw7Hptj3/v37Tc8Jf+gb6QR6fciDvLrHb29vN+tI+5dffqnevn3brCcwofyfP38+LyNliG3dn1lnW06ZOZbgh3QNeJTLgEeSJGnJ0Nh/+PBhE0AQcDCEK4bA0egnKGEd25gnMJqE4IB92Jf0usPB6IGJIXDky3IgL3pZ0rwIYFhPWsxH2pSPebD85MmT8/KzPnqjckwqc5STx27QJE1iwCNJkrRkTk5Omh6TsLm52fTCEGgwMc+62Hbv3r1mvottaToRJEQAwWP0wIB9v3792uQBgo5uXhxDfmzrph3pMmQt3Xb79u2q3+9PDHjS8pNHGsx0yyzNy4BHkiRpyRB0RJCRImAYFzQQUIxbTyAxLp1YR6/M6elp1ev1mumnn35qlulVwbhjw7Rt474HxBC3SQFPup4yU5+uaflJ0/TqF9ionZckSUvm8ePH1a1bt6YOWdJqoueCIVtpb0ZgHT0kDDELBCN//PFHM8/3eQiKws8//9z0oNALQprgMZ0PBDZ8N4aghDQZPpb2sJAG35mJnp5uXvyIQAy3I1CJ796QHj9qwFA2yk+vUfQcgXx5HRO4UF7KEFgmzVlljnnSGXfetLr4Ptj379+rDx8+tGuuUP3iyUZwdFH1m6Cdm99NHWt981nffNY3n/XNZ33zrVp960ZdM6k89+/fH9VBw6gOMH6Y8O7du9Ht27dHdaDRLNeN/9FgMGjmv337NqqDm+ZY8Mi2OmBolnd3d5upOx+i+cf6u3fvNvNdpEcZYj7yqgOuJm/KxVQHL6M6+Gi21cHZeXocWwdRY8sP0njz5k0zT9os55QZzFMOlYXr3NbWVrs0v2nXWIe0SZIk3QB6VeixqRv3P0ygZ4RfYaOXhx4RemHoeQHLzEcvR3wHJ3ppGA4WQ8LS+cB3cnB8fPxDL0qK9en3eKJnpg5Omh6dSLcObJp92UYvUPT2UB56bCg/+6XlB+kwsY3yxzwi7VSUGZwj0o+8pFl6RD3t/Ex8ga6Oztul+TAelK7Wi7ipY61vPuubz/rms775rG++VasvwzxAg1PCcDhs/ofm7t27TaABAp/uEDhplXCtOzs7q46Ojto185l2jbWHR5IkaYUQ5NDLwXdr+DU0HumNSb8vI+nfDHgkSZJWDMPDGOZFzx+9nQxPi94eST8y4JEkSVpBDF/j+zPxHRpJ4xnwSJIkSSqWAY8kSZKkYhnwSJIkSSqWAY8kSZKkYhnwSJIkSSqWAY8kSZKkYvVGtXZ+Jv/JO5/1zWd981nffNY3n/XNdxPH8u/j4I8mJalUe3t71dnZWXV0dNSumc+0a6wBzxTWN5/1zWd981nffNY336rVl4CHP5mUpNJtbW0tJuAZDofZAU+971r9sZX1LZv1LZv1Lds61XdnZ6fa2Niwh0dS0aKHZ39/v11zdezhmcL65rO++axvPuubz/rmW7X6xpC2g4OD5lGSSsS1blFD2vzRAkmSJEnFMuCRJEmSVCwDHkmSJEnFMuCRJEmSVCwDHkmSJEnFMuCRJEmSVCwDHkmSJEnFMuCRJEmSVCwDHkmSJEnFMuCRJEmSVCwDHkmSJEnFMuCRJEmSVCwDHkmSJEnF6g2Hw1E7P1O9b7W5udkulc/6ls36ls36lm2d6ruzs1NtbGxUBwcH7RpJKs/29nZ1dnZW7e/vt2uuTm9Ua+dnOjk5qQaDQbs0n9PT06rf77dL87mpY61vPuubz/rms775rG++VasvjQAY8EgqWQQ8R0dH7Zr5TLvGOqRNkiRJUrEMeCRJkiQVy4BHkiRJUrEMeCRJkiQVy4BHkiRJUrEMeCRJkiQVy4BHkiRJUrEMeCRJkiQVy4BHkiRJUrEMeCRJkiQVy4BHkiRJUrEMeCRJkiQVy4BHkiRJUrF6w+Fw1M7PVO9bbW5utkvls75ls75ls75lW6f67uzsVBsbG9XBwUG7Zvn1er2mvA8ePGjX/Nvr16+rw8PDZloU0t7e3q5Go+wmjqQbxnv27Oys2t/fb9dcnV59Mci+GpycnFSDwaBdms/p6WnV7/fbpfnc1LHWN5/1zWd981nffNY336rVl0YAVingIeC4d+/e2KD0qgKen376qfr27Vu79CMC4r///ntswCVpOUXAc3R01K6Zz7RrrEPaJElaAwQBnz59apf+5fj4uJkCQcJvv/1W/f777z+sB8us726L4IJ1e3t7zTp6eFIfP35sto0LcigTaYzD+jg2LTvroj48kjcT6b9//77ZJ8oQ+4GykxblTUW9SRfd8yRptRnwSJK0Jro9Hm/fvj0PEF68eFH98ssvTa/J58+fmx6aP//8s9nGI8us724jWIhjoxeKfCKoYNvu7m4zvIxjIqgI6b4pApg7d+5Uf/zxR3Msafz888/NNtaB/AhoqAM9R0+fPm3SYoq6xjzlo+zUj3QiT8rE9q9fvzbpPXr06PxYSWUw4JEkaQ0QGHSlQ84IAAhOCBwIhCLIwcuXL8/XR5DEukCPCOu7PTjkSc8J2+L47lBEgplxAUb0IkUwQ9rPnz9v1hHYgPW3b99u5ikvdSCPcQh42MZ0//7984CNHh/qHdsuOlRS0vIy4JEkqQAECAQeMXVFADEJQQeNfwIZjmeZYCKGjPG9KbYzffny5R/pjQtaohcl3RZB1CzsRzDEuP4YRheBzjjsP+2HLAh4xokeoDBpP0mry4BHkqQC0APCsK+Y5kVvSQwfoyeFHwUgGIjAhi8Dsy0m8oheI3pMrhrBC3k/fPiwKRcBzbNnz9qt/zQu4Eqty6/6SfonAx5JkgpA7wdBT0xdMfQr1d2PoIFhXQQ6BDEEQdEjwzaW0ymCCH4daZzYng6nGze0bhKOZ7gZw88oK8Pboteoa550UwRy6bHdnitJq8+AR5KkNUDAQ+OegAYEEWnjnuCC79uAAIBfOYuA5cmTJ81QtggMmE+Hfk0KQgiW+E4Mw+Q4NoKWFGmNCzIoJz8uENsi7ygT2BbrJ5VhFuoRZSCNbvkkrT4DHkmS1kR8MZ+ggeCDXpro+WGZXykj0OkGRzzevXu36eXhWH7RLAIDlrtD2liOwITAiv0ZIkc6LEevEeKX1rro2WE4G3lSJpYZ2kbZWMc2fsWN9FiXppmWaVz52DfqHXWjh4x58pFUFv94dArrm8/65rO++axvPuubb9Xqu4p/PLpK6NUhKIoAiACKQPCiPUaSLsY/HpUkSVoAAhuGzsWfqsZPcEsqhwGPJElaWwxlY6gcw+6Y3rx5409TS4Ux4JEkSWst/QU6gx2pPAY8kiRJkorVOz4+zv7RAkmSdL0eP35c3bp1yx8tkFQ0frTg+/fv1YcPH9o1V8dfaZvC+uazvvmsbz7rm8/65lu1+vorbZLWgb/SJkmSNAHfveF7OIvE/xTxf0CSVo8BjyRJUo0/R52EPyu1l01aTQY8kiStgeFwWH369KmZ5/9mfvvtt3/8uebx8XGzfm9v7x/bOP7jx4/NtkgncFw3TdalaaT5B5ZZj8ibdJgPkQ6P5B2iLPS8dKXpdk2qB+uijDySHxPpv3//vtknenhiP1DeceeLZepDukjzknS9DHgkSVoDNMAZ9sXPLn/+/Ln5zxn+cPPPP/88384y6/l6L/vFH3DS8L9z507zfzVs293dbfYFx9P7QZrfvn1rjnvx4kWT3qNHj5p98Pbt2+rhw4fngQFpxjA0AgrS4HjyZz7KxTbSY9/oYWGZMlAW9ougIrBv5JOaVg/WgTwIaMiX+vM/PaTFFOWN+TiXlJt0Ik/KxHbqQnqchzhW0g2o3/DZ6gtFOze/+uLRzs3vpo61vvmsbz7rm8/65rO++VatvnVDuZkuq2548yNFo3fv3rVrRqPnz5+P6iCkmWd7uq0OAEa3b99u5tm2ubnZzIfYtw4aztNA3chv9q+DgCY/HnH//v3RkydPRm/evGmWOZ51IG3yC2yLvEmfdEgXkS55BPKPtKaZVg+2pc0i8u33++flT7fHfHq+yJ9jUAds5/PgPKdpS/onrnNbW1vt0vymXWPt4ZEkqQB1ENgMm4ppEnpPAj0UX758aebpgWAbw7OY6DUhTbC+bjM0v6IUQ87o+QDHse+zZ8+axzqgaNbxWAcB50PO6P2gZyaWeSR/1tcNlWY+kF/kTTr8Il8dADXL0YtCHiGt0zTT6jEO+5P/JGmZU9EDFCbtJ+l6GPBIklQAAojd3d3zqSsa7hE4BIZjgWCEhjk/60qgcvfu3WY9OJbggCFpDP0iECDAAQ17hm4RlLx586b54n9854X0KBcT+3FcBCwEZawj2OmKMpInx3TLfFHT6jFOGrSMMy0YkrQ8DHgkSSoAPRURXDB10bhHBByIgAL0ePCdlfi+TLcxzzLb+H4K6RPURFoEJBzLeoKely9fNutJh8AmvtMC8mOZnhbmYz1lCWm6XVGuNFAaFzRNMq0eXfOkmyJoTI9N6ybp+hnwSJK0Rmjg0xhn4lfEIuCghyYa5gQC8YMF7McPDvCl/NgejXmCB3px6CWJdemf/xHQ0IMUvTngkSFzsYwnT54069JysW4c0qSsBFXsG0FLirTGBRnT6hHYFusnBUKzcE6iDKTRLZ+k62XAI0nSGqExTrBB4MDQtQhsaJTT60HjP3o9GPrF/vSIMM9x/DQzywwJoweGfemtYZ5t/GoZ6QR6ngiAyA+kwXL63RkCkbTHh4CGdaA8cWwgfYbRMXyO/VhO9zlof2mta1o9WMc2fsWN9FiXpkk5OF/d+cC+0SNFmRgSSB2ZJx9JN6dXX2D45ZAsJycnzUXoItJPfOZ1U8da33zWN5/1zWd981nffKtWX75gDxrxl0Ujf47bvi6IYJGgKAIgAigCy4v2GEnrgGvd2dlZdXR01K6Zz7RrrD08kiRJV4jAhqFzfC+KieF30ZMm6foZ8EiStCbG/Xqbrh5D2Rgqx7A7Jn7IgaGBkm5GbzgcZvdtMx6WLtp1YX3LZn3LZn3Ltk713dnZqTY2Nq5kSJskLasY0ra/v9+uuTp+h2cK65vP+uazvvmsbz7rm2/V6nuV3+GRpGXld3gkSZIk6QIMeCRJkiQVy4BHkiRJUrEMeCRJkiQVy4BHkiRJUrEMeCRJkiQVy4BHkiRJUrEMeCRJkiQVy4BHkiRJUrEMeCRJkiQVy4BHkiRJUrEMeCRJkiQVy4BHkiRJUrF6w+Fw1M7PVO9bbW5utkvls75ls75ls75lW6f67uzsVBsbG9XBwUG7RpLKs729XZ2dnVX7+/vtmqvTG9Xa+ZlOTk6qwWDQLs3n9PS06vf77dJ8bupY65vP+uazvvmsbz7rm2/V6ksjAAY8kkoWAc/R0VG7Zj7TrrEOaZMkSZJULAMeSZIkScUy4JEkSZJULAMeSZIkScUy4JEkSZJULAMeSZIkScUy4JEkSZJULAMeSZIkScUy4JEkSZJULAMeSZIkScUy4JEkSZJULAMeSZIkScUy4JEkSZJUrN5wOBy18zPV+1abm5vtUvmsb9msb9msb9nWqb47OzvVxsZGdXBw0K6RpPJsb29XZ2dn1f7+frvm6vRGtXZ+ppOTk2owGLRL8zk9Pa36/X67NJ+bOtb65rO++axvPuubz/rmW7X60gg4PDxslySpXFtbW9XR0VG7NJ9p11gDnimsbz7rm8/65rO++axvvlWrLwEP7t+/3zxKUon29vYMeG7iWOubz/rms775rG8+65tv1eobAY9D2iSVLIa0LSLg8UcLJEmSJBXLgEeSJElSsQx4JEmSJBXLgEeSJElSsQx4JEmSJBXLgEeSJElSsQx4JEmSJBXLgEeSJElSsQx4JEmSJBXLgEeSJElSsQx4JEmSJBWrd3x8PGrnJUnSknn8+HF169at6uDgoF0jSeXZ3t6uvn//Xn348KFdc3V6o1o7P9PJyUk1GAzapfmcnp5W/X6/XZrPTR1rffNZ33zWN5/1zWd9861afWkEwIBHUsm41p2dnVVHR0ftmvlMu8Y6pE2SJElSsQx4JEmSJBXLgEeSJElSsQx4JEmSJBXLgEeSJElSsQx4JEmSJBXLgEeSJElSsQx4JEmSJBXLgEeSJM3lwYMH1eHhYTPf6/XO57tev37d7HvVyO/9+/ft0tUhXepzUX///Xd1+/bt6vj4uKk39R/nsvnkuI48FmlRr53UVZ2jp0+fVi9evGiX8izqueG8TXrdrTMDHkmSdGEHBwfVvXv32qWLm6ehtqiAh3pQn4ui4Uu5CHrevn3bLC/STz/91M7902XrctM2Nzfbucu5jnPEc/3nn382r0stJwMeSZIKkxM8fPr0qemJSNFDwYThcFj9/vvv1d7eXvXx48dm3TjdT6rZl2PGNf4mpUmeLJ+cnJznD8oY+3LsPKYdSx6//fbbeRnYN0R9OCbWR5m75ysVAdikXgnyJA3S6mLbpLQpB+Xk2LScUS/W8cjxTGkwOK0u6XnGtHMyTZo2+ZJGpE150nzSfQPlZX3MUzYeu0F0ul8X62/yHBGc8X57+fJlswzy6da1izzJKz1nYVKdQpSF48lrkkhnXB6IPEiHfQP7xvkat33VGPBIkrSG3r1713wynXr06FHT0KFhs729Xf3xxx/VaDSq3rx50yyPQwM/GlIM69nd3W2O4RPvaBiChtOdO3eaT9TZzn7kB47/9u1b9fXr1/O0nj17Vj158qTZl3KQ/7SGXYpjnz9/3hxLfuQbx1IuykxebKMMEaSQd3f+l19+afalfGk6XTSg0x4dzkU0qiNPykNa3WA03TcV5yyeB87Zzz//3GxjHagDzxfHky5loOyT6vL58+emLqTDekw7J7OkaTNPGqRNmizHcwxebw8fPjzPN15n4ByQBvXk2O75YL84LrUs5yjqH68P8kq3j0M5yCs9Z4g6kQ914rXMazpwrjiWMnJ8Ws4U6+LcsC9lTF97nNN4v7IP+0ZQQx4EcDyynWtA+lyunLoS2eonoJ2bX30C27n53dSx1jef9c1nffNZ33zWN9+q1bduNDXTLHWDZnR4eNhMdWOomWKZbV11A2d0+/btdmk0qhtOI5oF7Fs3wEZ1Q6jd8q+02cZ63L9/f1Q3xpp51jMf+8R61I3bZl+Qft1oauZBWmkzhP0iT/bt9/s/lLsOfkZ1w6+ZZ79ItyutR+BYJty7d++HupFmlIOyd+c5T+Hu3bs/HJti37TuaX26x3EeIp9pSG9zc7Nd+pc6UG0e07KC9NNzNq4ucSzS8k07J7OMS5vjee7jNRFlIk+eh3gdcEw8j5Q9PdfsN+k5Ti3TOWL/9DU+TTevOGfgMV6viPPIeyZe3/FeBMfG/pQxytlNJ95zcSz7pekMBoPz54C6sBy653IRuM5tbW21S/Obdo3tsbGuQJZ63ysbU7kKrG/ZrG/ZrG/Z1qm+Ozs71cbGRvNp7zR8msunsagDwuaR75KAT9a7Q4TAOWR4D9s4lvMan6yTBj00rAOfDFMGPrVmYplHhgRF2fjEuG5bNPNgH9JnAmWM4UVge+yfpsvEEBo+xQ6kwb48dtNNjduWrovykhdYF+WeNB/SMqaoD98VqRum56/LdN9peU5DujyHfILPuagboefPaTeNbr3T7TF/1eVD7Fs3xM9fY6yjR6JuTDdp8tqidyFeb+RJbwZ14hj2oY5pft36TLJM5yjdf5o4tnvO6FFhHXWpg5HmnAXSjfc36ac9OumxkTeP9NhwXJwPcC2gN4f1nDve43G94L1fB0jNseTNcWkvcPccXDXOydnZWbW/v9+uuTr/UUe6Ve6EcetzJo/Nnzw2f/LY/Mlj8yePzZ88Nn+66LEEOzloONHwYaLhxxTL0ajqYp8IcGj4RAOLxijH0GClAcl0WemQINK7e/duu2U8GpLpxDGUdxlFgzEayleF9Ej74cOHTSOV5yQd2tQ1qyF61eVDpJk2qhHnhNdUvA4pH3WIxnqsiwD4IpbpHHXPwSzd/XlvxOO4clBPpnHb4tgU+3bfR8+fP2/yZVsMm+O9yPuL603gPI7L5zLnJ1f3Gpg7TTvW7/BIkrSmCCAIdGiA0hiKgIcgiHk+3aWBmNOQi4ZQ2nhN50mL/CLNaciPT5P5pDmdcgIeGmr8+MEkNH7SctHwuyzyxKS0unnO08DnvPLJPgEjAQLPTfrpfmqedFOXOSdR97RMHB9BMs815Y6AFxzDcsyPO3+reI7mOW/onrM4Dzx2y//ly5fzc8V8in3j2BTPAeu77yPeX5wj6hTvdZ6bae+bMC6fVWDAI0lSYWi8zAoqQOOFQIfhMBHsgAZRNH5oiEWgMa2xSFqDwaBJi/2i4RlolKZpRoM3HhHpUxaGFvHLUmA9w3zS9E5PT5vhcelEutQ7PZZ16fA40uZXp1hPQzFN8zJoPJLmOGmeTDQ6U5SB89VFcEi9I904P+mn7GyL9ZMa+bPMOieTypdiH8rBxLlPgxvW8fzEOh7JL5apD70MrGPfCJBSnLM4D6llOUfg9R0fDlAH9p9m0jnjtcpy1Il0eH2xnYn5SJt92HfchwHddChTlC8+VIj86RXrBnUlMeCRJKkw0TDKwSfjBD3x/QDQuKTxQ4OI9TQq+U4BjzT2aMRGg5JPkWOeRipDa/g+C/uyHJ8Is0w+kSYTw2siTRpn7M8j6dE4Y7gN86TBkKVo1NFYo3yUKZ04pnssx5BPHEt+NK5ZZj6tN/tHz0Q6HyhHNBi7aBCnjfR0X/IhGGQd+9HQTdOm/tEoTVE26s1zGeeNYVukyzq2MSyJfFkX5xrz1GXaOQHnk2kajqVMpEteaVDHNp6vKB/7sRzPCTgn6WuH5bQ+5D+uMb4s54jnj4nnN5Z5DY4TebEvZSQPliNN8uA1y3b25bs56flnnnVsY5/09U1aUeY0Hc4N5Y7XKNvIk33jPPGcRTCXphO652el1BefbPWT187Nr36RtnPzu6ljrW8+65vP+uazvvmsb75Vq2/dGMn6lTblqRuKP/wyVd04bn5F7bJIt27En/8C2CqZdU74NTHWTTJnc3IlzTpHdWDxwy+iaX5c5xb1K2328EiSpLXBJ9gMgWKYGxND8LpDzC6C3gA+Nb+KtK5bzjmhF2CdTTtH0Suyis/9ujDgkSRJa4OghCFPDJ9i4g8VYxjSZTFkiGFGwxX7HsSsc8J26jUJwwlLN+0cEfAwzKw7BEzLo0c3Tzs/E1/GYgzqRfDlQsZrXsRNHWt981nffNY3n/XNZ33zrVp9+W8KTPo+gCSVIP6H5+joqF0zn2nXWHt4JEmSJBXLgEeSJElSsQx4JEmSJBXLgEeSJElSsQx4JEmSJBXLgEeSJElSsXr8K2k7PxO/Kz/td9hLY33LZn3LZn3Ltk713dnZqTY2NvxZaklFi5+l3t/fb9dcHf+HZwrrm8/65rO++axvPuubb9Xq6//wSFoH/g+PJEmSJF2AAY8kSZKkYhnwSJIkSSqWAY8kSZKkYhnwSJIkSSqWAY8kSZKkYhnwSJIkSSqWAY8kSZKkYhnwSJIkSSqWAY8kSZKkYhnwSJIkSSqWAY8kSUvs/v371eHhYTNJUoniGvfq1at2zdUy4JEkaYm9fv26edzb2zPokVQcrmtc37C1tdU8XrXecDgctfMz1ftWm5ub7VL5rG/ZrG/ZrG/Z1q2+BD1v375t5h88eNA8SlIJ4oMcencW1cPTG9Xa+ZlOTk6qwWDQLs3n9PS06vf77dJ8bupY65vP+uazvvmsbz7rm2+V65t+Eprr7Oys2tjYaJfmc1PHfv/+vbp161a7NB/rm8/65rO++eatL8N2oyd7UddYA54prG8+65vP5zef9c1nffNZ33zWN5/1zWd981nffNOO9Ts8kiRJkoplwCNJkiSpWAY8kiRJkoplwCNJkiSpWAY8kiRJkoplwCNJkiSpWAY8kiRJkoplwCNJkiSpWAY8kiRJkoplwCNJkiSpWAY8kiRJkoplwCNJkiSpWL3j4+NROy9JkiRJRemNau38TCcnJ9VgMGiX5nN6elr1+/12aT43daz1zWd981nffNY3n/XNZ33zWd981jef9c1nffNNO9YhbZIkSZKKZcAjSZIkqVgGPJIkSZKKZcAjSZIkqVgGPJIkSZKKZcAjSZIkqVgGPJIkSZKKZcAjSZIkqVBV9f89umvjw09F+gAAAABJRU5ErkJggg==\&quot; /&gt;&lt;/p&gt;\n&quot;,&quot;feedback&quot;:null}],&quot;hasAnswer&quot;:true,&quot;answer&quot;:&quot;1&quot;,&quot;required&quot;:false,&quot;hints&quot;:[],&quot;limitAttempts&quot;:false,&quot;maxAttempts&quot;:2,&quot;allowRetries&quot;:true,&quot;shuffleChoices&quot;:true,&quot;isTimed&quot;:false,&quot;timeLimit&quot;:120,&quot;allowMultipleAnswers&quot;:false,&quot;allowChoiceEditing&quot;:true}}],&quot;name&quot;:&quot;Choice questio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EC35ED87-97A3-4DC9-82B7-3C13CA0B079A}">
  <we:reference id="wa104238076" version="1.6.0.0" store="en-US" storeType="OMEX"/>
  <we:alternateReferences>
    <we:reference id="wa104238076" version="1.6.0.0" store="en-US" storeType="OMEX"/>
  </we:alternateReferences>
  <we:properties>
    <we:property name="__labs__" value="{&quot;configuration&quot;:{&quot;appVersion&quot;:{&quot;major&quot;:0,&quot;minor&quot;:1},&quot;components&quot;:[{&quot;name&quot;:&quot;Choice Question&quot;,&quot;question&quot;:{&quot;text/html&quot;:&quot;&lt;p&gt;What is the definition of Use Case Diagram?&lt;/p&gt;\n&quot;,&quot;text/plain&quot;:&quot;What is the definition of Use Case Diagram?&quot;},&quot;type&quot;:&quot;Labs.Components.ChoiceComponent&quot;,&quot;timeLimit&quot;:0,&quot;maxAttempts&quot;:0,&quot;choices&quot;:[{&quot;id&quot;:&quot;0&quot;,&quot;content&quot;:{&quot;text/html&quot;:&quot;&lt;p&gt;Model the system domain objects that the system wants to track and their relations.&lt;/p&gt;\n&quot;,&quot;text/plain&quot;:&quot;Model the system domain objects that the system wants to track and their relations.&quot;},&quot;name&quot;:null,&quot;value&quot;:null},{&quot;id&quot;:&quot;1&quot;,&quot;content&quot;:{&quot;text/html&quot;:&quot;&lt;p&gt;Model the system functional requirements and the various scenarios and process of each of the system functions.&lt;/p&gt;\n&quot;,&quot;text/plain&quot;:&quot;Model the system functional requirements and the various scenarios and process of each of the system functions.&quot;},&quot;name&quot;:null,&quot;value&quot;:null}],&quot;maxScore&quot;:1,&quot;hasAnswer&quot;:true,&quot;answer&quot;:[&quot;1&quot;],&quot;values&quot;:{&quot;hints&quot;:[]},&quot;secure&quot;:false,&quot;data&quot;:{&quot;question&quot;:&quot;&lt;p&gt;What is the definition of Use Case Diagram?&lt;/p&gt;\n&quot;,&quot;fontSize&quot;:&quot;medium&quot;,&quot;choices&quot;:[{&quot;id&quot;:0,&quot;choice&quot;:&quot;&lt;p&gt;Model the system domain objects that the system wants to track and their relations.&lt;/p&gt;\n&quot;,&quot;feedback&quot;:null},{&quot;id&quot;:1,&quot;choice&quot;:&quot;&lt;p&gt;Model the system functional requirements and the various scenarios and process of each of the system functions.&lt;/p&gt;\n&quot;,&quot;feedback&quot;:null}],&quot;hasAnswer&quot;:true,&quot;answer&quot;:&quot;1&quot;,&quot;required&quot;:false,&quot;hints&quot;:[],&quot;limitAttempts&quot;:false,&quot;maxAttempts&quot;:2,&quot;allowRetries&quot;:true,&quot;shuffleChoices&quot;:true,&quot;isTimed&quot;:false,&quot;timeLimit&quot;:120,&quot;allowMultipleAnswers&quot;:false,&quot;allowChoiceEditing&quot;:true}}],&quot;name&quot;:&quot;Choice questio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9742E617-21A5-408F-A587-0548735826AB}">
  <we:reference id="wa104238076" version="1.6.0.0" store="en-US" storeType="OMEX"/>
  <we:alternateReferences>
    <we:reference id="wa104238076" version="1.6.0.0" store="en-US" storeType="OMEX"/>
  </we:alternateReferences>
  <we:properties>
    <we:property name="__labs__" value="{&quot;configuration&quot;:{&quot;appVersion&quot;:{&quot;major&quot;:0,&quot;minor&quot;:1},&quot;components&quot;:[{&quot;name&quot;:&quot;Choice Question&quot;,&quot;question&quot;:{&quot;text/html&quot;:&quot;&lt;p&gt;What is the definition of Solution Class Diagram?&lt;/p&gt;\n&quot;,&quot;text/plain&quot;:&quot;What is the definition of Solution Class Diagram?&quot;},&quot;type&quot;:&quot;Labs.Components.ChoiceComponent&quot;,&quot;timeLimit&quot;:0,&quot;maxAttempts&quot;:0,&quot;choices&quot;:[{&quot;id&quot;:&quot;0&quot;,&quot;content&quot;:{&quot;text/html&quot;:&quot;&lt;p&gt;Model the interaction between the various system solution objects. This will help us derive the responsibilities of each of the solution objects.&lt;/p&gt;\n&quot;,&quot;text/plain&quot;:&quot;Model the interaction between the various system solution objects. This will help us derive the responsibilities of each of the solution objects.&quot;},&quot;name&quot;:null,&quot;value&quot;:null},{&quot;id&quot;:&quot;1&quot;,&quot;content&quot;:{&quot;text/html&quot;:&quot;&lt;p&gt;Model the system solution objects (i.e. the software components) which make up the system.&lt;/p&gt;\n&quot;,&quot;text/plain&quot;:&quot;Model the system solution objects (i.e. the software components) which make up the system.&quot;},&quot;name&quot;:null,&quot;value&quot;:null}],&quot;maxScore&quot;:1,&quot;hasAnswer&quot;:true,&quot;answer&quot;:[&quot;1&quot;],&quot;values&quot;:{&quot;hints&quot;:[]},&quot;secure&quot;:false,&quot;data&quot;:{&quot;question&quot;:&quot;&lt;p&gt;What is the definition of Solution Class Diagram?&lt;/p&gt;\n&quot;,&quot;fontSize&quot;:&quot;medium&quot;,&quot;choices&quot;:[{&quot;id&quot;:0,&quot;choice&quot;:&quot;&lt;p&gt;Model the interaction between the various system solution objects. This will help us derive the responsibilities of each of the solution objects.&lt;/p&gt;\n&quot;,&quot;feedback&quot;:null},{&quot;id&quot;:1,&quot;choice&quot;:&quot;&lt;p&gt;Model the system solution objects (i.e. the software components) which make up the system.&lt;/p&gt;\n&quot;,&quot;feedback&quot;:null}],&quot;hasAnswer&quot;:true,&quot;answer&quot;:&quot;1&quot;,&quot;required&quot;:false,&quot;hints&quot;:[],&quot;limitAttempts&quot;:false,&quot;maxAttempts&quot;:2,&quot;allowRetries&quot;:true,&quot;shuffleChoices&quot;:false,&quot;isTimed&quot;:false,&quot;timeLimit&quot;:120,&quot;allowMultipleAnswers&quot;:false,&quot;allowChoiceEditing&quot;:true}}],&quot;name&quot;:&quot;Choice questio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B8AD837A-EC69-4BAC-A7E1-A557F0B61D53}">
  <we:reference id="wa104238076" version="1.6.0.0" store="en-US" storeType="OMEX"/>
  <we:alternateReferences>
    <we:reference id="wa104238076" version="1.6.0.0" store="en-US" storeType="OMEX"/>
  </we:alternateReferences>
  <we:properties>
    <we:property name="__labs__" value="{&quot;configuration&quot;:{&quot;appVersion&quot;:{&quot;major&quot;:0,&quot;minor&quot;:1},&quot;components&quot;:[{&quot;name&quot;:&quot;Choice Question&quot;,&quot;question&quot;:{&quot;text/html&quot;:&quot;&lt;p&gt;Which of the following is not the relationship&amp;nbsp;between Solution classes?&lt;/p&gt;\n&quot;,&quot;text/plain&quot;:&quot;Which of the following is not the relationship between Solution classes?&quot;},&quot;type&quot;:&quot;Labs.Components.ChoiceComponent&quot;,&quot;timeLimit&quot;:0,&quot;maxAttempts&quot;:0,&quot;choices&quot;:[{&quot;id&quot;:&quot;0&quot;,&quot;content&quot;:{&quot;text/html&quot;:&quot;&lt;p&gt;Inheritance&lt;/p&gt;\n&quot;,&quot;text/plain&quot;:&quot;Inheritance&quot;},&quot;name&quot;:null,&quot;value&quot;:null},{&quot;id&quot;:&quot;1&quot;,&quot;content&quot;:{&quot;text/html&quot;:&quot;&lt;p&gt;Bi-Directional Association&lt;/p&gt;\n&quot;,&quot;text/plain&quot;:&quot;Bi-Directional Association&quot;},&quot;name&quot;:null,&quot;value&quot;:null},{&quot;id&quot;:&quot;3&quot;,&quot;content&quot;:{&quot;text/html&quot;:&quot;&lt;p&gt;Generalisation&lt;/p&gt;\n&quot;,&quot;text/plain&quot;:&quot;Generalisation&quot;},&quot;name&quot;:null,&quot;value&quot;:null}],&quot;maxScore&quot;:1,&quot;hasAnswer&quot;:true,&quot;answer&quot;:[&quot;3&quot;],&quot;values&quot;:{&quot;hints&quot;:[]},&quot;secure&quot;:false,&quot;data&quot;:{&quot;question&quot;:&quot;&lt;p&gt;Which of the following is not the relationship&amp;nbsp;between Solution classes?&lt;/p&gt;\n&quot;,&quot;fontSize&quot;:&quot;medium&quot;,&quot;choices&quot;:[{&quot;id&quot;:0,&quot;choice&quot;:&quot;&lt;p&gt;Inheritance&lt;/p&gt;\n&quot;,&quot;feedback&quot;:null},{&quot;id&quot;:1,&quot;choice&quot;:&quot;&lt;p&gt;Bi-Directional Association&lt;/p&gt;\n&quot;,&quot;feedback&quot;:null},{&quot;id&quot;:3,&quot;choice&quot;:&quot;&lt;p&gt;Generalisation&lt;/p&gt;\n&quot;,&quot;feedback&quot;:null}],&quot;hasAnswer&quot;:true,&quot;answer&quot;:&quot;3&quot;,&quot;required&quot;:false,&quot;hints&quot;:[],&quot;limitAttempts&quot;:false,&quot;maxAttempts&quot;:2,&quot;allowRetries&quot;:true,&quot;shuffleChoices&quot;:true,&quot;isTimed&quot;:false,&quot;timeLimit&quot;:120,&quot;allowMultipleAnswers&quot;:false,&quot;allowChoiceEditing&quot;:true}}],&quot;name&quot;:&quot;Choice questio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4BFE0064-2E28-4A89-BCA5-9DCB5931701F}">
  <we:reference id="wa104238072" version="1.6.0.0" store="en-US" storeType="OMEX"/>
  <we:alternateReferences>
    <we:reference id="WA104238072" version="1.6.0.0" store="WA104238072" storeType="OMEX"/>
  </we:alternateReferences>
  <we:properties>
    <we:property name="__labs__" value="{&quot;configuration&quot;:{&quot;appVersion&quot;:{&quot;major&quot;:0,&quot;minor&quot;:1},&quot;components&quot;:[{&quot;name&quot;:&quot;Free Response Question&quot;,&quot;question&quot;:{&quot;text/html&quot;:&quot;&lt;p&gt;&lt;img src=\&quot;data:image/png;base64,iVBORw0KGgoAAAANSUhEUgAAARIAAAFzCAYAAADyn4bcAAAAAXNSR0IArs4c6QAAAARnQU1BAACxjwv8YQUAAAAJcEhZcwAADsQAAA7EAZUrDhsAABtFSURBVHhe7d29bhPbGodxZ4uCLuEKYF8B0EdKdh8J6OiAKwA6dkXS0QFXEOjoAImeoLN74ArIuQJCl+JIOetZzOu9MnES26+DY/L8pNF8fzlef6819kyWDopBz3//+9/B1atXu7HJ/PjxY7C8vNyNTWZe63q+4/N8x3eRzvePri9JUzNIJKUZJJLSDBJJaQaJpDSDRFKaQSIpzSCRlGaQSEpb2tvbO/LL1jJtsLKy0o1N59mzZ4N//vmnGzvf/ve//w0uXbrUjf3+PN/f26Tn++TJk8Hq6mo3Np2Z/0T+77//riGC9fX12pd0fu3s7NT+06dPB48fP57qJ/IzD5KlpaUaIByUQSKdfwTJ1tZW7dMamfu9Nm2yGSLSYogPfkRrYlIzrZH89ddftf/x48fal7Q4KL9cX/nPf/7TTRmf39pISjNIJKUZJJLSvEZyTnDVvO/GjRuDtbW19G96AhfVPn36VP8+J10M56I5yyEuwun3l7lGMiBI+nZ3d7uhyZQ3Z+00Of4Uo7oSIgffvn3rlsopoVS3WYKkmzLarVu3hvt/+/ZtN3UxfP78eaxz1FGU3dXV1W5sMjZtzhFqH+VvMuxKga7f6797965b4uevjl+/fl1rMO/fv++m/kQtImoSLPPy5ctB+VCo46Mwj+XbZRhmu+wb7b5bX758qduP/bU4RrbBMYzaP+uwbn8+6/WPh/0wjXlgmGnxOrTnSJ9xfP36deS+dUZIk77yB+iGJmONZHr8KagxtEqzok5//vx5HadmQg0llqXfvt6M092/f3843NZo2hrJ9+/fD65du3awvLxchwP7YhlqItRMWL+dj9u3b9dlrl+/XvulCTZchm2zDtstzeM6f3t7u85jGY6XacxjmXY+6zLOeYd+LYphprFPhuniGOP1iq7djk6XqZEYJOdEFIh4DaOg3Lt3b1hIKXAUoih4zGOZtpDRRfBEwYoC1RZKtk9BpinQiulgPywf+0N/m7EM4xxnhEgcM4HRL+ixLtPa+eMGSTsezbBogvWX1/gyQWLT5hwpf49hVwpjveBNEyGaF6WmMXjx4kW9GE7Thn6LdfDo0aPaL2+M2qcp0OJ+CqaxrRIc3dSfy9GVGkcdj37bvIlfL8e2OSaOd3Nzc9jkYJslHOp8mhclJOp4f12msSzr9I/xJJxnbCOOcZL1NXsGyTlCoaKwRUfhoJA+ePCgzicgbt68Wb91icBptaHQiusLgYJNYSSM2nmvXr2qfa49cM/UlStX6jhh1r/eUJpF3dBRJ81DOz8CZxLteZ62L/0af/Cp1u8wavpp3f7+fl1Xs0OBRvupTQ2BGsC0hYjAYH3CgVpJiIu3pWkx7ErzqU6LWkkU4jgW+nfu3KnzYx4XOgPhRw2I44/QaGsPsWwbKG1o8b46ST/glMPXv/1yPU7Hp9oR5Y/TDU2GNhadJlf+hsNrJKXw1QuaJSjqdNr9iPY/8+niYibDXGOI+aF/zaF//SAulnKdhGsMDHPdpcV2mV5Coo5z4ZZxjq2E0PBaTlyjiOs2XPAtYVWH2Q/iq1nWKWFWj5vxOL/YF128BnGOccwxP3BujMc5xv5Zt3/9Ryfjvec1kgVXCtOgFLjaXCkFoDY/uEby/PnzYW2A2gPLbG9v1/k0f/ialuX5ZKZGwHYCn/LteMyPT3+2xzjbZ32GuebRYtmHDx/WphDLUAuiacWxUWNhegmR4bUKtsnyHBPHSY0mro2wf9ZlHZZhmH6cH/tiHbbNNjk3ak7tMTNMFzgexqN2xvKsx7bbmo/Olr9slVR596+kuTJIJKUZJJLSDBJJaQaJpDSDRFKaQSIpzSCRlGaQSEo7k1+28tNpSYuFu8HPzTNb2aSdnd1idtPetLe0t7fHBg5pb/mexMbGRv0v6NZIpMUTNZIPHz50U8bnTXuSKm/akzRXBomkNINEUppBIinNIJGUZpBISjNIJKUZJJLSDBJJaQaJpDSDRFKaQSIpzSCRlHYmjxHw7l9p8cTdvz5GQNLUfIyApLkySCSlGSSS0gwSSWkGiaQ0g0RSmkEiKc0gkZRmkEhKM0gkpRkkktIMEklpBomkNB8jIKnyMQKS0nyMgKS5MkgkpRkkktIMEklpBomktHMbJEtLS93QUevr64PNzc1ubDInbVfSdM5tkJz0FfI0v3EJ4341vbOzUwNL0ukWomnDD+Tev38/2NraGuzu7g5u3LjRzTnqy5cvdZnTsM1Pnz7V4VevXtVtsy5ifz9+/BguI+l45zZI4sdtoGbw9OnTAb+do0nz9evXbs5Rjx49qsFwnNguocF2WZ7h79+/D27evFlrIgTJ58+f6zR/XCed7tzXSCjkBAcFnBAhJCjkx4nlxkXt5sWLF7VbW1ur61+7dq2GDP1pr8VIF8lcgoSmB02G6E5CwaaAt9dFKOBZsb3bt2/XPggP9idpMnMJEgorTZXoTkIz4yzEdZb+hdvMhVzpoppLkNy/f7+GSXQnocBzE2HrrMIFJ13IlTTaHxTSfodR00/r9vf367qzRHODptDLly/rONcyTvpWhmsos2qe8K2NdJFw9++osn1axzchR5SC2g1NphT62s3C2tpaN3RwsL29fXD9+vWD5eXlg4cPH9ZxulFi/nHa7bbDaLf77du3us+rV6/Wcel3R9ldXV3txibj80gkVT6PRNJcGSSS0gwSSWkGiaQ0g0RSmkEiKc0gOQPxWII+fkg3anoWNxbyw7158WFRMkhmIB5JEAgSCnf/zmGC5He8m9iHRelcB0k8zOj169dH7q9hnDuH+el8/yfzjLPuqPUo9KzDvHY9pve3096ZHMNxTCwPtj/qIUi3bt0aeWwhjr/VHkMM07E/9oH+eIt5cW7jnjfDsa/jakvtcZ2kPaeolbEujnud9Hs4t0Hy4MGD4cOM+MT7888/h4WDNzW/wtve3h58+/atfsq9e/euzotPPdah42FFUQh4iBE3DPLAIp5pwrx4o/PGpwvsq/30ZJj12Wb/IUgxjX7g5r979+7V8xiF/fY/nduHMjHMuvR5DWJb7Xhbu6GA8kgEjuPt27f19YnXi22yL14rzpvhuB+JebwmrNsef6s9rlF8WJTO7b02JUTq/S6B+17iPphSiOo9NYHpMX7t2rWDUpDqMOLem/Im5laAQ9tkHtsCffbZal8ehmP/aI+B9fr38DCtFJp6r04cTylAw222wyHWi2HOObCv9r6fdp8Msy32F1g2jndlZaXuLzC9BF0djnXb12VS/XNqX6f2nNpj1vlD2Z32Xpu51EioIVC9jW4UPtWYR/WYjk/cqFkwvX0gEZ+ocVcwXTuP6cxneimYhx6KxHLx2MbY9kn4tA1sJ2ozx+HZJuyfmkTUDk7SPsKAddvzYLw99vZYUArooWepsCznFLWB9rVkuD32/usyrdh/e9wcZ9R+9Pv6gwLa7zBq+mkdN/yMgzdW+XQ69sFGFACaMlSBeZNTSJaXl7u59eOvGxof22wLWqC6P65pChuFiuMf5yJrG2azfi4Kr1l03JDZvu6jXpdpxDH3tzer7evXGFW2T+v+oID2O4yaflp36dKluu5pTnuwEdc72B7tcgoin2ocbOAN236ixicvBZ312nlMZz7r9B8azXLx5u+HxKjj6tcqxi0g1Eo4l3abo9atz3WY0nHrxnnxmsc3SdH9KrMORZ2ttkyP253Li628+QkOCi4dTQMu0kVBJlziGxGmPX78eHgxkHlU35nOfNalABNGnDDzwDy2QQEDb/b4toNu1MXFflOmLSDt8fZxPhRc9hdYl+MhZMC8SWpHfbw+sX3Ol+YL58a+qRHFawJekzjvcfRDMKP9QNDv41wGCWHAtxIUAgKAr1J5M1OQ6VMIHj58WJfrF0j6VN2ZHtuJQkNh4JsDagPMYxsxjz7NqCtXrtR9co2GAhhGXYOIcdalycC0qP0w3IrttdvkWOlYliCIYdBvt8FwG1zsO8aZxzEQRAyzr+3t7eH61PA4PpZnPYbj9epvdxRed87rOP3XqcX24zja10m/Fx9sJKnywUaS5sogkZRmkEhKM0gkpRkkktIMEklpBomkNINEUppBIinNIJGUtrS3t3fkJ/Lc3NXeVzKujY2NegewP5GXFk/8RP7Dhw/dlPF5r42kynttJM2VQSIpzSCRlGaQSEozSCSlGSSS0gwSSWkGiaQ0g0RSmkEiKc0gkZRmkEhKM0gkpfkYAUmVjxGQlOZjBCTNlUEiKc0gkZRmkEhKM0gkpRkkktIMEklpBomkNINEUppBIinNIJGUNtMgWVtbG+zs7NRO0uKIcvvkyZNuymRmGiSbm5u1v7W1ZZhIC4KySpnF6upq7U9qaXd398jdvxkvXryoHdbX12tf0vkVH/qPHj2q3TRm+hgB/PjxY7C8vHwo5cbFLcw8z2QamXX39/cHly9f7sYmM69jnsf5xhtu2g8I/77j+5XnyyWJaE1E+Z0YQdJHLWVaPChpWvNa1/M93cePH/nAqd3Tp0+7qZPx7zu+RTtfv7XRWCatXepiMUg0Fpo1NGlKbcRQ0REGiU4V10YIkRDTJBgkOlXUQKiRxEU5g0Qtg0Rjab+psXmjPoNEJ6LmQdc2a4K1EgWDRCdqmzXB5o36DBKdatQP0GzeqGWQ6FjRrKFbWlo61EWIWCsRDBKdiJpHdOCmrv406czutZnGvNb1fMeT+ZeO8O87vkU7X2skktKWuEmnGx4q0wYrKyvd2O/P8x3PxsZG7U/z3+rnyb/v2bNpU3i+47FpM5mLdL42bSSlGSSS0gwSSWkGiaQ0g0RSmkEiKc0gkZRmkEhKM0gkpRkkktIMEklpBomkNINEUpqPESg83/H4GIHFMI/z9TEChec7Hh8jMJmLdL42bSSlGSSS0gwSSWkGiaQ0g0RSmkEiKc0gkZRmkEhKM0gkpRkkktIMEklpBomkNINEUpqPESg83/H4GIHFMI/z9TEChec7Hh8jMJmLdL42bSSlGSSS0gwSSWkGiaQ0g0RSmkEiKc0gkZRmkEhKM0gkpRkkktIMEklpBomkNINEUtrS7u7ukbt/pVHu3r1b+2/evKl9KfgYgcLzHY+PEZjMRTpfmzaS0gwSSWkGiaQ0g0RSmkEiKc0gkZRmkEhKM0gkpRkkktIMEklpBomkNINEUppBIiltaW9v78jdv7P4b+bPnj0b/PPPP93Y+cYdrZcuXerGfn/Tnm/8PVdXV2t/Ufj3PdmTJ0/Sf9OZP0bg77//riGC9fX12pd0fu3s7NT+06dPB48fP57qMQIzD5KlpaUaIByUQSKdfwTJ1tZW7dMamfvzSNpkM0SkxRAf/IjWxKRmWiPhCVr4+PFj7UtaHJkn4PmtjaQ0g0RSmkEiKc0g+QXev39fr4rTBuXrNcZnJb4l+9VevXpVz4m+ZJCcsQcPHgxu37492N7eHnBdmz7jTJ8Frrbfv3+/G/t1CMTNzc16HnxluEhevHhRA1izY5CcIQoYn9jXr18f7O7u1q/H6fON2Ldv3+pwiFrL69evhwWT+Z8+fTq0HJhGB2o5N27cqMOsF8vTxfb6Yl+xHOu0YRC/K4hl+jgnlr9161Ydf/fuXe33sd2XL18Ovnz50k35F9vl2DiWdt+I82D//fmjjpdxOsS6cW7sv31NOZZ4TfrbUQJf//aVP0A3NJlSxa6dfvr+/TtfrR+srKwcfP78uZt6VKmh1OVK4BwsLy/X5UvQ1HWYXoKiW/Lg4OPHj3XavXv36jjDa2trdbidxzYYbpcF22Ia+6Hj78U466LUbuo42+R4GH7+/HmdF0qA1OmcX2yjxbHHfmIbbDewPaaVQB2eb7w+9K9du3Zo3XZ+qYHVaXG8YJwOx70GcYycV0yja7dz0fEara6udmOTMUjOGG/oeNNSuB49enRQPtG7uT8LHW/uKOxv376ty1JgEIWJQouHDx/WcZYDw/0goYCyfBR0piGCiW2C+SzLtChQDLfBRaFvg4R1WIYwQZwf5xF4D7TbjGUYj2OMY2Y9xuN90183jjnmjxsknHe8BnGODKNdXv/iNZ42SGzanDGaAVwXKQHAO7e2z7mmcfPmzVqtLp++dRnGoyrfiusf0XxgPk0jrrMch3nl07h2JRTqNJorsY1Yl/nlzVOHQwmZWv2P46Ffwq+b+/N8ENuIftu8iV84x7ZZh3NnvD+P82deCYA63p/P8ZdQGE4fF+vHaxDbGtXE0mwYJL8AYUCA8EYun8DDwkrhiEJbPvVrgaJrtQWVZWn3x7TjUHjG1V+WY4rQ42IqhbC9MBzXF5jGBcs7d+7Uca5FtAiIk5w0vz/vypUr3dD4IkBx2rEo7w/+aXC/w6jpp3X8vFb/ipoGIRJ4U8cnJDUSAoI+hTYKLuLTk+W5qMmFwagNtDWESUThIoxCXKRscRzsvzQFau0n9st6TGca3xZFV5opw3kgKBmPC5msT/AwP44hlgUXjOM1ovbRrkufcaa3mNb2TzLOMvrXqLJ9WscnzxHlhe+GJlMKwbAtq5/t/7hGUWoRB6WADi9mMp35ceGR14350Z4vATK87lCaRnUaXVzfCEzrXyOJ6ytgHtOYxzWCOB6Og33G/pgf1ytKYT8oAVe7UmOpyyCuz3A8rbiuw3zE8bL9EhB1G3G+YHtM43x5Xdp14/Vgegmg4fw4p9hXrM/5xTkhXoN4TdC+BohzZv04JuWukRgkZ4w3Khcb481Ln/H4FoLCzTiFgTc80ylUDEeBZRnG6eIia2BaFELWbddDbCv2R5/9MY3CSdcWMvrxrQzHxHCsG+vFRcsW0+MCLAgEpvW3AV4TpvFaEIxt8CHW5RjoM97inNgu67LdOEcwznC8Jui/Bpwj67L/9rguukyQePfvBUIzIX5jUQpXnUbTi2ZGKVCHrivo4vHuX42FC6vl079eY+EiKW8cQqTUDgwRpRgkFwzfypSmQr14yUXR0gw69NWtNA2bNpIqmzaS5sogkZRmkEhKM0gkpRkkktIMEklpZ/L1Lz96krRYeGzEtF//zvxeGzZpZ2e3mN3U99rs7e2xgUO4J4OfU09qY2Oj/hd0ayTS4okayYcPH7op4/OXrZIqf9kqaa4MEklpBomkNINEUppBIinNIJGUZpBISjNIJKUZJJLSDBJJaQaJpDSDRFKaQSIpbYlnj3TDaXfv3h1cvnzZu3+lBcTdv/v7+4M3b950U8bnYwQkVT5GQNJcGSSS0gwSSWkGiaQ0g0RSmkEiKc0gkZRmkEhKM0gkpRkkktIMEklpBomkNINEUtrS3t7ekbt/y7TByspKNza+jY2NwaVLl7z7V1pAcffvhw8fuinj8zECkiofIyBprgwSSWkGiaQ0g0RSmkEiKc0gkZRmkEhKM0gkpRkkktIMEklpBomkNINEUppBIinNxwhIqjKPEfhjeXl50O8wavppHSEyK0tLS93Q4iCA//zzz8HOzs7gxo0btT8P6+vrx+57c3OzzpeOM6psn9ad26bNuLUaCsw8Csao/T548GBw7969Ov3FixeDO3fu1HD51dg3QTbKNDVN6TTnNkiiRkJB/PTpUx1+/fr1YGtra/Dly5c6zrz3798Pfvz4MVwGu7u7dVk6hgPDrEuf7QSmvXz58sjyYJx5dLFfprFsu1+ChfB79OhRHSdMbt26VQv1ceJYRmF7/XksH8cAluE8eA1OCqxYjv5xASNlnNsgiU97Cg7DFNDPnz8Pvn//Prh582YtFBSemBY1mFevXtXCwnQ61n337t1wHtthWrs849++fRsuz7bBemyL7dPdvn27Lk8BZ/l2vyzL/PYTn3EC5zgcC9sbhen9EGJ7ESQcF/N5wN329nZt30aYsN1YjmHWYzmO8bj9SSk8arGvFJRuaDKlENZuFuLQSkGtw6Ww1HGsra0dPH36tA7TZzyUgnxoWYavXbtWh1mWbZUQqONgefYRWL4U0jr88OHD2oUSNMNl+/tl+O3bt93YTyVo6v5Yb1JsK44bbINtsc3nz58fXL16tZvz0/Xr14fnzbHEcZb266HjKk2vQ8ctBcru6upqNzaZudRI+ESnSRDdSeITnk/V0NYaWmyXT2WeOUtVnu7r16/DJgLb4lm0pYDW8ajVcAyxPMPxac5+aNI8fvy4Nh9Yj2mjsF5bG0GMn9TsOA7nS40njoWaBNdf2Cbn074eaGsrgXGaX+2yce7SLM0lSCjA5RN92J0k2vTHFdJWBEYJyGHHFeXYB9saVZDa5QmaWJ4CSBMmtsE3Mr+yaXD//v3h/qLpBM7zpPMP0wSYNJVSeI4ob8huaDJUjehmoT20/mGWQn1s04Zlj2tKUN1vl6WJw/JtU+ckNCmiudHfL02ItokU2P6o6ePgPGjCRD+w71u3bnVjPzEer0k0baJp1Z4fTTWbNhqFsrtQTZtZo/oeqP7TRIlPY4b5ZB+F2kkpVIeW5yvcWJ4aDPMC+6HGEtr9smy/aRE1hKhV9VHbGNVEC7EeTau2ecLx0dSKdekz3j9Pai3Xr18fnh/LxYVnaZbObZBQwEM7DAIgmigUnhKIw3G+yaCwUwgpSDRN4tsPxvuFmoLF+rE8w7E881ifr6LpSs1gOI+C3e6X8X4osD7HPqoZAoKn3xzp41sX9kM/sM9S46g/LuO46DMexxLnAsKKc7hy5Uo9dsb7r4GU5T/ImhE+8SnIhEMUaK6plObQodqEdF75D7LOAWoA1AxohiBqRoaILgKDZIZoftCUoVZCDcXrEbooDJIZI0y4BkHt5LhrI9LvxscISKoyjxHwYqukyoutkubKIJGUZpBISjNIJKUZJJLSDBJJaQaJpDSDRFKaQSIpzSCRlGaQSEozSCSlGSSS0pZ4Ynw3nHb37t3B5cuXvftXWkDc/bu/vz948+ZNN2V8PkZAUuVjBCTNlUEiKc0gkZRmkEhKM0gkpRkkktIMEklpBomkNINEUppBIinNIJGUZpBISjNIJKUt7e3tHbn7t0wbrKysdGPj29jYGFy6dMm7f6UFFHf/fvjwoZsyPh8jIKnyMQKS5sogkZRmkEhKM0gkpRkkktIMEklpBomkNINEUppBIinNIJGUZpBISptpkKytrQ12dnZqJ2lxRLl98uRJN2UyMw2Szc3N2t/a2jJMpAVBWaXMYnV1tfYnNdPHCODZs2e1w/r6eu1LOr/iQ5/ayLQ1kpk+RgA/fvwYLC8vH0q5cXELM88zmUZm3f39/cHly5e7scnM65g93/F5vifjkkS0JqL8TurMgmQa81rX8x2f5zu+i3S+fmsjKc0gkZRmkEhKM0gkpRkkktIMEklpBomkNINEUppBIinNIJGUZpBISjNIJKXN/DECi8jz/b15vmdtMPg/Mjtj8dDDAjIAAAAASUVORK5CYII=\&quot; style=\&quot;height:216px; width:182px\&quot; /&gt;&amp;nbsp;&amp;nbsp;&amp;nbsp;&amp;nbsp; Code the class diagram in C#&lt;/p&gt;\n&quot;,&quot;text/plain&quot;:&quot;     Code the class diagram in C#&quot;},&quot;maxScore&quot;:0,&quot;timeLimit&quot;:0,&quot;hasAnswer&quot;:false,&quot;answer&quot;:null,&quot;type&quot;:&quot;Labs.Components.InputComponent&quot;,&quot;values&quot;:{&quot;hints&quot;:[]},&quot;secure&quot;:false,&quot;data&quot;:{&quot;question&quot;:&quot;&lt;p&gt;&lt;img src=\&quot;data:image/png;base64,iVBORw0KGgoAAAANSUhEUgAAARIAAAFzCAYAAADyn4bcAAAAAXNSR0IArs4c6QAAAARnQU1BAACxjwv8YQUAAAAJcEhZcwAADsQAAA7EAZUrDhsAABtFSURBVHhe7d29bhPbGodxZ4uCLuEKYF8B0EdKdh8J6OiAKwA6dkXS0QFXEOjoAImeoLN74ArIuQJCl+JIOetZzOu9MnES26+DY/L8pNF8fzlef6819kyWDopBz3//+9/B1atXu7HJ/PjxY7C8vNyNTWZe63q+4/N8x3eRzvePri9JUzNIJKUZJJLSDBJJaQaJpDSDRFKaQSIpzSCRlGaQSEpb2tvbO/LL1jJtsLKy0o1N59mzZ4N//vmnGzvf/ve//w0uXbrUjf3+PN/f26Tn++TJk8Hq6mo3Np2Z/0T+77//riGC9fX12pd0fu3s7NT+06dPB48fP57qJ/IzD5KlpaUaIByUQSKdfwTJ1tZW7dMamfu9Nm2yGSLSYogPfkRrYlIzrZH89ddftf/x48fal7Q4KL9cX/nPf/7TTRmf39pISjNIJKUZJJLSvEZyTnDVvO/GjRuDtbW19G96AhfVPn36VP8+J10M56I5yyEuwun3l7lGMiBI+nZ3d7uhyZQ3Z+00Of4Uo7oSIgffvn3rlsopoVS3WYKkmzLarVu3hvt/+/ZtN3UxfP78eaxz1FGU3dXV1W5sMjZtzhFqH+VvMuxKga7f6797965b4uevjl+/fl1rMO/fv++m/kQtImoSLPPy5ctB+VCo46Mwj+XbZRhmu+wb7b5bX758qduP/bU4RrbBMYzaP+uwbn8+6/WPh/0wjXlgmGnxOrTnSJ9xfP36deS+dUZIk77yB+iGJmONZHr8KagxtEqzok5//vx5HadmQg0llqXfvt6M092/f3843NZo2hrJ9+/fD65du3awvLxchwP7YhlqItRMWL+dj9u3b9dlrl+/XvulCTZchm2zDtstzeM6f3t7u85jGY6XacxjmXY+6zLOeYd+LYphprFPhuniGOP1iq7djk6XqZEYJOdEFIh4DaOg3Lt3b1hIKXAUoih4zGOZtpDRRfBEwYoC1RZKtk9BpinQiulgPywf+0N/m7EM4xxnhEgcM4HRL+ixLtPa+eMGSTsezbBogvWX1/gyQWLT5hwpf49hVwpjveBNEyGaF6WmMXjx4kW9GE7Thn6LdfDo0aPaL2+M2qcp0OJ+CqaxrRIc3dSfy9GVGkcdj37bvIlfL8e2OSaOd3Nzc9jkYJslHOp8mhclJOp4f12msSzr9I/xJJxnbCOOcZL1NXsGyTlCoaKwRUfhoJA+ePCgzicgbt68Wb91icBptaHQiusLgYJNYSSM2nmvXr2qfa49cM/UlStX6jhh1r/eUJpF3dBRJ81DOz8CZxLteZ62L/0af/Cp1u8wavpp3f7+fl1Xs0OBRvupTQ2BGsC0hYjAYH3CgVpJiIu3pWkx7ErzqU6LWkkU4jgW+nfu3KnzYx4XOgPhRw2I44/QaGsPsWwbKG1o8b46ST/glMPXv/1yPU7Hp9oR5Y/TDU2GNhadJlf+hsNrJKXw1QuaJSjqdNr9iPY/8+niYibDXGOI+aF/zaF//SAulnKdhGsMDHPdpcV2mV5Coo5z4ZZxjq2E0PBaTlyjiOs2XPAtYVWH2Q/iq1nWKWFWj5vxOL/YF128BnGOccwxP3BujMc5xv5Zt3/9Ryfjvec1kgVXCtOgFLjaXCkFoDY/uEby/PnzYW2A2gPLbG9v1/k0f/ialuX5ZKZGwHYCn/LteMyPT3+2xzjbZ32GuebRYtmHDx/WphDLUAuiacWxUWNhegmR4bUKtsnyHBPHSY0mro2wf9ZlHZZhmH6cH/tiHbbNNjk3ak7tMTNMFzgexqN2xvKsx7bbmo/Olr9slVR596+kuTJIJKUZJJLSDBJJaQaJpDSDRFKaQSIpzSCRlGaQSEo7k1+28tNpSYuFu8HPzTNb2aSdnd1idtPetLe0t7fHBg5pb/mexMbGRv0v6NZIpMUTNZIPHz50U8bnTXuSKm/akzRXBomkNINEUppBIinNIJGUZpBISjNIJKUZJJLSDBJJaQaJpDSDRFKaQSIpzSCRlHYmjxHw7l9p8cTdvz5GQNLUfIyApLkySCSlGSSS0gwSSWkGiaQ0g0RSmkEiKc0gkZRmkEhKM0gkpRkkktIMEklpBomkNB8jIKnyMQKS0nyMgKS5MkgkpRkkktIMEklpBomktHMbJEtLS93QUevr64PNzc1ubDInbVfSdM5tkJz0FfI0v3EJ4341vbOzUwNL0ukWomnDD+Tev38/2NraGuzu7g5u3LjRzTnqy5cvdZnTsM1Pnz7V4VevXtVtsy5ifz9+/BguI+l45zZI4sdtoGbw9OnTAb+do0nz9evXbs5Rjx49qsFwnNguocF2WZ7h79+/D27evFlrIgTJ58+f6zR/XCed7tzXSCjkBAcFnBAhJCjkx4nlxkXt5sWLF7VbW1ur61+7dq2GDP1pr8VIF8lcgoSmB02G6E5CwaaAt9dFKOBZsb3bt2/XPggP9idpMnMJEgorTZXoTkIz4yzEdZb+hdvMhVzpoppLkNy/f7+GSXQnocBzE2HrrMIFJ13IlTTaHxTSfodR00/r9vf367qzRHODptDLly/rONcyTvpWhmsos2qe8K2NdJFw9++osn1axzchR5SC2g1NphT62s3C2tpaN3RwsL29fXD9+vWD5eXlg4cPH9ZxulFi/nHa7bbDaLf77du3us+rV6/Wcel3R9ldXV3txibj80gkVT6PRNJcGSSS0gwSSWkGiaQ0g0RSmkEiKc0gOQPxWII+fkg3anoWNxbyw7158WFRMkhmIB5JEAgSCnf/zmGC5He8m9iHRelcB0k8zOj169dH7q9hnDuH+el8/yfzjLPuqPUo9KzDvHY9pve3096ZHMNxTCwPtj/qIUi3bt0aeWwhjr/VHkMM07E/9oH+eIt5cW7jnjfDsa/jakvtcZ2kPaeolbEujnud9Hs4t0Hy4MGD4cOM+MT7888/h4WDNzW/wtve3h58+/atfsq9e/euzotPPdah42FFUQh4iBE3DPLAIp5pwrx4o/PGpwvsq/30ZJj12Wb/IUgxjX7g5r979+7V8xiF/fY/nduHMjHMuvR5DWJb7Xhbu6GA8kgEjuPt27f19YnXi22yL14rzpvhuB+JebwmrNsef6s9rlF8WJTO7b02JUTq/S6B+17iPphSiOo9NYHpMX7t2rWDUpDqMOLem/Im5laAQ9tkHtsCffbZal8ehmP/aI+B9fr38DCtFJp6r04cTylAw222wyHWi2HOObCv9r6fdp8Msy32F1g2jndlZaXuLzC9BF0djnXb12VS/XNqX6f2nNpj1vlD2Z32Xpu51EioIVC9jW4UPtWYR/WYjk/cqFkwvX0gEZ+ocVcwXTuP6cxneimYhx6KxHLx2MbY9kn4tA1sJ2ozx+HZJuyfmkTUDk7SPsKAddvzYLw99vZYUArooWepsCznFLWB9rVkuD32/usyrdh/e9wcZ9R+9Pv6gwLa7zBq+mkdN/yMgzdW+XQ69sFGFACaMlSBeZNTSJaXl7u59eOvGxof22wLWqC6P65pChuFiuMf5yJrG2azfi4Kr1l03JDZvu6jXpdpxDH3tzer7evXGFW2T+v+oID2O4yaflp36dKluu5pTnuwEdc72B7tcgoin2ocbOAN236ixicvBZ312nlMZz7r9B8azXLx5u+HxKjj6tcqxi0g1Eo4l3abo9atz3WY0nHrxnnxmsc3SdH9KrMORZ2ttkyP253Li628+QkOCi4dTQMu0kVBJlziGxGmPX78eHgxkHlU35nOfNalABNGnDDzwDy2QQEDb/b4toNu1MXFflOmLSDt8fZxPhRc9hdYl+MhZMC8SWpHfbw+sX3Ol+YL58a+qRHFawJekzjvcfRDMKP9QNDv41wGCWHAtxIUAgKAr1J5M1OQ6VMIHj58WJfrF0j6VN2ZHtuJQkNh4JsDagPMYxsxjz7NqCtXrtR9co2GAhhGXYOIcdalycC0qP0w3IrttdvkWOlYliCIYdBvt8FwG1zsO8aZxzEQRAyzr+3t7eH61PA4PpZnPYbj9epvdxRed87rOP3XqcX24zja10m/Fx9sJKnywUaS5sogkZRmkEhKM0gkpRkkktIMEklpBomkNINEUppBIinNIJGUtrS3t3fkJ/Lc3NXeVzKujY2NegewP5GXFk/8RP7Dhw/dlPF5r42kynttJM2VQSIpzSCRlGaQSEozSCSlGSSS0gwSSWkGiaQ0g0RSmkEiKc0gkZRmkEhKM0gkpfkYAUmVjxGQlOZjBCTNlUEiKc0gkZRmkEhKM0gkpRkkktIMEklpBomkNINEUppBIinNIJGUNtMgWVtbG+zs7NRO0uKIcvvkyZNuymRmGiSbm5u1v7W1ZZhIC4KySpnF6upq7U9qaXd398jdvxkvXryoHdbX12tf0vkVH/qPHj2q3TRm+hgB/PjxY7C8vHwo5cbFLcw8z2QamXX39/cHly9f7sYmM69jnsf5xhtu2g8I/77j+5XnyyWJaE1E+Z0YQdJHLWVaPChpWvNa1/M93cePH/nAqd3Tp0+7qZPx7zu+RTtfv7XRWCatXepiMUg0Fpo1NGlKbcRQ0REGiU4V10YIkRDTJBgkOlXUQKiRxEU5g0Qtg0Rjab+psXmjPoNEJ6LmQdc2a4K1EgWDRCdqmzXB5o36DBKdatQP0GzeqGWQ6FjRrKFbWlo61EWIWCsRDBKdiJpHdOCmrv406czutZnGvNb1fMeT+ZeO8O87vkU7X2skktKWuEmnGx4q0wYrKyvd2O/P8x3PxsZG7U/z3+rnyb/v2bNpU3i+47FpM5mLdL42bSSlGSSS0gwSSWkGiaQ0g0RSmkEiKc0gkZRmkEhKM0gkpRkkktIMEklpBomkNINEUpqPESg83/H4GIHFMI/z9TEChec7Hh8jMJmLdL42bSSlGSSS0gwSSWkGiaQ0g0RSmkEiKc0gkZRmkEhKM0gkpRkkktIMEklpBomkNINEUpqPESg83/H4GIHFMI/z9TEChec7Hh8jMJmLdL42bSSlGSSS0gwSSWkGiaQ0g0RSmkEiKc0gkZRmkEhKM0gkpRkkktIMEklpBomkNINEUtrS7u7ukbt/pVHu3r1b+2/evKl9KfgYgcLzHY+PEZjMRTpfmzaS0gwSSWkGiaQ0g0RSmkEiKc0gkZRmkEhKM0gkpRkkktIMEklpBomkNINEUppBIiltaW9v78jdv7P4b+bPnj0b/PPPP93Y+cYdrZcuXerGfn/Tnm/8PVdXV2t/Ufj3PdmTJ0/Sf9OZP0bg77//riGC9fX12pd0fu3s7NT+06dPB48fP57qMQIzD5KlpaUaIByUQSKdfwTJ1tZW7dMamfvzSNpkM0SkxRAf/IjWxKRmWiPhCVr4+PFj7UtaHJkn4PmtjaQ0g0RSmkEiKc0g+QXev39fr4rTBuXrNcZnJb4l+9VevXpVz4m+ZJCcsQcPHgxu37492N7eHnBdmz7jTJ8Frrbfv3+/G/t1CMTNzc16HnxluEhevHhRA1izY5CcIQoYn9jXr18f7O7u1q/H6fON2Ldv3+pwiFrL69evhwWT+Z8+fTq0HJhGB2o5N27cqMOsF8vTxfb6Yl+xHOu0YRC/K4hl+jgnlr9161Ydf/fuXe33sd2XL18Ovnz50k35F9vl2DiWdt+I82D//fmjjpdxOsS6cW7sv31NOZZ4TfrbUQJf//aVP0A3NJlSxa6dfvr+/TtfrR+srKwcfP78uZt6VKmh1OVK4BwsLy/X5UvQ1HWYXoKiW/Lg4OPHj3XavXv36jjDa2trdbidxzYYbpcF22Ia+6Hj78U466LUbuo42+R4GH7+/HmdF0qA1OmcX2yjxbHHfmIbbDewPaaVQB2eb7w+9K9du3Zo3XZ+qYHVaXG8YJwOx70GcYycV0yja7dz0fEara6udmOTMUjOGG/oeNNSuB49enRQPtG7uT8LHW/uKOxv376ty1JgEIWJQouHDx/WcZYDw/0goYCyfBR0piGCiW2C+SzLtChQDLfBRaFvg4R1WIYwQZwf5xF4D7TbjGUYj2OMY2Y9xuN90183jjnmjxsknHe8BnGODKNdXv/iNZ42SGzanDGaAVwXKQHAO7e2z7mmcfPmzVqtLp++dRnGoyrfiusf0XxgPk0jrrMch3nl07h2JRTqNJorsY1Yl/nlzVOHQwmZWv2P46Ffwq+b+/N8ENuIftu8iV84x7ZZh3NnvD+P82deCYA63p/P8ZdQGE4fF+vHaxDbGtXE0mwYJL8AYUCA8EYun8DDwkrhiEJbPvVrgaJrtQWVZWn3x7TjUHjG1V+WY4rQ42IqhbC9MBzXF5jGBcs7d+7Uca5FtAiIk5w0vz/vypUr3dD4IkBx2rEo7w/+aXC/w6jpp3X8vFb/ipoGIRJ4U8cnJDUSAoI+hTYKLuLTk+W5qMmFwagNtDWESUThIoxCXKRscRzsvzQFau0n9st6TGca3xZFV5opw3kgKBmPC5msT/AwP44hlgUXjOM1ovbRrkufcaa3mNb2TzLOMvrXqLJ9WscnzxHlhe+GJlMKwbAtq5/t/7hGUWoRB6WADi9mMp35ceGR14350Z4vATK87lCaRnUaXVzfCEzrXyOJ6ytgHtOYxzWCOB6Og33G/pgf1ytKYT8oAVe7UmOpyyCuz3A8rbiuw3zE8bL9EhB1G3G+YHtM43x5Xdp14/Vgegmg4fw4p9hXrM/5xTkhXoN4TdC+BohzZv04JuWukRgkZ4w3Khcb481Ln/H4FoLCzTiFgTc80ylUDEeBZRnG6eIia2BaFELWbddDbCv2R5/9MY3CSdcWMvrxrQzHxHCsG+vFRcsW0+MCLAgEpvW3AV4TpvFaEIxt8CHW5RjoM97inNgu67LdOEcwznC8Jui/Bpwj67L/9rguukyQePfvBUIzIX5jUQpXnUbTi2ZGKVCHrivo4vHuX42FC6vl079eY+EiKW8cQqTUDgwRpRgkFwzfypSmQr14yUXR0gw69NWtNA2bNpIqmzaS5sogkZRmkEhKM0gkpRkkktIMEklpZ/L1Lz96krRYeGzEtF//zvxeGzZpZ2e3mN3U99rs7e2xgUO4J4OfU09qY2Oj/hd0ayTS4okayYcPH7op4/OXrZIqf9kqaa4MEklpBomkNINEUppBIinNIJGUZpBISjNIJKUZJJLSDBJJaQaJpDSDRFKaQSIpbYlnj3TDaXfv3h1cvnzZu3+lBcTdv/v7+4M3b950U8bnYwQkVT5GQNJcGSSS0gwSSWkGiaQ0g0RSmkEiKc0gkZRmkEhKM0gkpRkkktIMEklpBomkNINEUtrS3t7ekbt/y7TByspKNza+jY2NwaVLl7z7V1pAcffvhw8fuinj8zECkiofIyBprgwSSWkGiaQ0g0RSmkEiKc0gkZRmkEhKM0gkpRkkktIMEklpBomkNINEUppBIinNxwhIqjKPEfhjeXl50O8wavppHSEyK0tLS93Q4iCA//zzz8HOzs7gxo0btT8P6+vrx+57c3OzzpeOM6psn9ad26bNuLUaCsw8Csao/T548GBw7969Ov3FixeDO3fu1HD51dg3QTbKNDVN6TTnNkiiRkJB/PTpUx1+/fr1YGtra/Dly5c6zrz3798Pfvz4MVwGu7u7dVk6hgPDrEuf7QSmvXz58sjyYJx5dLFfprFsu1+ChfB79OhRHSdMbt26VQv1ceJYRmF7/XksH8cAluE8eA1OCqxYjv5xASNlnNsgiU97Cg7DFNDPnz8Pvn//Prh582YtFBSemBY1mFevXtXCwnQ61n337t1wHtthWrs849++fRsuz7bBemyL7dPdvn27Lk8BZ/l2vyzL/PYTn3EC5zgcC9sbhen9EGJ7ESQcF/N5wN329nZt30aYsN1YjmHWYzmO8bj9SSk8arGvFJRuaDKlENZuFuLQSkGtw6Ww1HGsra0dPH36tA7TZzyUgnxoWYavXbtWh1mWbZUQqONgefYRWL4U0jr88OHD2oUSNMNl+/tl+O3bt93YTyVo6v5Yb1JsK44bbINtsc3nz58fXL16tZvz0/Xr14fnzbHEcZb266HjKk2vQ8ctBcru6upqNzaZudRI+ESnSRDdSeITnk/V0NYaWmyXT2WeOUtVnu7r16/DJgLb4lm0pYDW8ajVcAyxPMPxac5+aNI8fvy4Nh9Yj2mjsF5bG0GMn9TsOA7nS40njoWaBNdf2Cbn074eaGsrgXGaX+2yce7SLM0lSCjA5RN92J0k2vTHFdJWBEYJyGHHFeXYB9saVZDa5QmaWJ4CSBMmtsE3Mr+yaXD//v3h/qLpBM7zpPMP0wSYNJVSeI4ob8huaDJUjehmoT20/mGWQn1s04Zlj2tKUN1vl6WJw/JtU+ckNCmiudHfL02ItokU2P6o6ePgPGjCRD+w71u3bnVjPzEer0k0baJp1Z4fTTWbNhqFsrtQTZtZo/oeqP7TRIlPY4b5ZB+F2kkpVIeW5yvcWJ4aDPMC+6HGEtr9smy/aRE1hKhV9VHbGNVEC7EeTau2ecLx0dSKdekz3j9Pai3Xr18fnh/LxYVnaZbObZBQwEM7DAIgmigUnhKIw3G+yaCwUwgpSDRN4tsPxvuFmoLF+rE8w7E881ifr6LpSs1gOI+C3e6X8X4osD7HPqoZAoKn3xzp41sX9kM/sM9S46g/LuO46DMexxLnAsKKc7hy5Uo9dsb7r4GU5T/ImhE+8SnIhEMUaK6plObQodqEdF75D7LOAWoA1AxohiBqRoaILgKDZIZoftCUoVZCDcXrEbooDJIZI0y4BkHt5LhrI9LvxscISKoyjxHwYqukyoutkubKIJGUZpBISjNIJKUZJJLSDBJJaQaJpDSDRFKaQSIpzSCRlGaQSEozSCSlGSSS0pZ4Ynw3nHb37t3B5cuXvftXWkDc/bu/vz948+ZNN2V8PkZAUuVjBCTNlUEiKc0gkZRmkEhKM0gkpRkkktIMEklpBomkNINEUppBIinNIJGUZpBISjNIJKUt7e3tHbn7t0wbrKysdGPj29jYGFy6dMm7f6UFFHf/fvjwoZsyPh8jIKnyMQKS5sogkZRmkEhKM0gkpRkkktIMEklpBomkNINEUppBIinNIJGUZpBISptpkKytrQ12dnZqJ2lxRLl98uRJN2UyMw2Szc3N2t/a2jJMpAVBWaXMYnV1tfYnNdPHCODZs2e1w/r6eu1LOr/iQ5/ayLQ1kpk+RgA/fvwYLC8vH0q5cXELM88zmUZm3f39/cHly5e7scnM65g93/F5vifjkkS0JqL8TurMgmQa81rX8x2f5zu+i3S+fmsjKc0gkZRmkEhKM0gkpRkkktIMEklpBomkNINEUppBIinNIJGUZpBISjNIJKXN/DECi8jz/b15vmdtMPg/Mjtj8dDDAjIAAAAASUVORK5CYII=\&quot; style=\&quot;height:216px; width:182px\&quot; /&gt;&amp;nbsp;&amp;nbsp;&amp;nbsp;&amp;nbsp; Code the class diagram in C#&lt;/p&gt;\n&quot;,&quot;fontSize&quot;:&quot;medium&quot;,&quot;hints&quot;:[]}}],&quot;name&quot;:&quot;&lt;p&gt;&lt;img src=\&quot;data:image/png;base64,iVBORw0KGgoAAAANSUhEUgAAARIAAAFzCAYAAADyn4bcAAAAAXNSR0IArs4c6QAAAARnQU1BAACxjwv8YQUAAAAJcEhZcwAADsQAAA7EAZUrDhsAABtFSURBVHhe7d29bhPbGodxZ4uCLuEKYF8B0EdKdh8J6OiAKwA6dkXS0QFXEOjoAImeoLN74ArIuQJCl+JIOetZzOu9MnES26+DY/L8pNF8fzlef6819kyWDopBz3//+9/B1atXu7HJ/PjxY7C8vNyNTWZe63q+4/N8x3eRzvePri9JUzNIJKUZJJLSDBJJaQaJpDSDRFKaQSIpzSCRlGaQSEpb2tvbO/LL1jJtsLKy0o1N59mzZ4N//vmnGzvf/ve//w0uXbrUjf3+PN/f26Tn++TJk8Hq6mo3Np2Z/0T+77//riGC9fX12pd0fu3s7NT+06dPB48fP57qJ/IzD5KlpaUaIByUQSKdfwTJ1tZW7dMamfu9Nm2yGSLSYogPfkRrYlIzrZH89ddftf/x48fal7Q4KL9cX/nPf/7TTRmf39pISjNIJKUZJJLSvEZyTnDVvO/GjRuDtbW19G96AhfVPn36VP8+J10M56I5yyEuwun3l7lGMiBI+nZ3d7uhyZQ3Z+00Of4Uo7oSIgffvn3rlsopoVS3WYKkmzLarVu3hvt/+/ZtN3UxfP78eaxz1FGU3dXV1W5sMjZtzhFqH+VvMuxKga7f6797965b4uevjl+/fl1rMO/fv++m/kQtImoSLPPy5ctB+VCo46Mwj+XbZRhmu+wb7b5bX758qduP/bU4RrbBMYzaP+uwbn8+6/WPh/0wjXlgmGnxOrTnSJ9xfP36deS+dUZIk77yB+iGJmONZHr8KagxtEqzok5//vx5HadmQg0llqXfvt6M092/f3843NZo2hrJ9+/fD65du3awvLxchwP7YhlqItRMWL+dj9u3b9dlrl+/XvulCTZchm2zDtstzeM6f3t7u85jGY6XacxjmXY+6zLOeYd+LYphprFPhuniGOP1iq7djk6XqZEYJOdEFIh4DaOg3Lt3b1hIKXAUoih4zGOZtpDRRfBEwYoC1RZKtk9BpinQiulgPywf+0N/m7EM4xxnhEgcM4HRL+ixLtPa+eMGSTsezbBogvWX1/gyQWLT5hwpf49hVwpjveBNEyGaF6WmMXjx4kW9GE7Thn6LdfDo0aPaL2+M2qcp0OJ+CqaxrRIc3dSfy9GVGkcdj37bvIlfL8e2OSaOd3Nzc9jkYJslHOp8mhclJOp4f12msSzr9I/xJJxnbCOOcZL1NXsGyTlCoaKwRUfhoJA+ePCgzicgbt68Wb91icBptaHQiusLgYJNYSSM2nmvXr2qfa49cM/UlStX6jhh1r/eUJpF3dBRJ81DOz8CZxLteZ62L/0af/Cp1u8wavpp3f7+fl1Xs0OBRvupTQ2BGsC0hYjAYH3CgVpJiIu3pWkx7ErzqU6LWkkU4jgW+nfu3KnzYx4XOgPhRw2I44/QaGsPsWwbKG1o8b46ST/glMPXv/1yPU7Hp9oR5Y/TDU2GNhadJlf+hsNrJKXw1QuaJSjqdNr9iPY/8+niYibDXGOI+aF/zaF//SAulnKdhGsMDHPdpcV2mV5Coo5z4ZZxjq2E0PBaTlyjiOs2XPAtYVWH2Q/iq1nWKWFWj5vxOL/YF128BnGOccwxP3BujMc5xv5Zt3/9Ryfjvec1kgVXCtOgFLjaXCkFoDY/uEby/PnzYW2A2gPLbG9v1/k0f/ialuX5ZKZGwHYCn/LteMyPT3+2xzjbZ32GuebRYtmHDx/WphDLUAuiacWxUWNhegmR4bUKtsnyHBPHSY0mro2wf9ZlHZZhmH6cH/tiHbbNNjk3ak7tMTNMFzgexqN2xvKsx7bbmo/Olr9slVR596+kuTJIJKUZJJLSDBJJaQaJpDSDRFKaQSIpzSCRlGaQSEo7k1+28tNpSYuFu8HPzTNb2aSdnd1idtPetLe0t7fHBg5pb/mexMbGRv0v6NZIpMUTNZIPHz50U8bnTXuSKm/akzRXBomkNINEUppBIinNIJGUZpBISjNIJKUZJJLSDBJJaQaJpDSDRFKaQSIpzSCRlHYmjxHw7l9p8cTdvz5GQNLUfIyApLkySCSlGSSS0gwSSWkGiaQ0g0RSmkEiKc0gkZRmkEhKM0gkpRkkktIMEklpBomkNB8jIKnyMQKS0nyMgKS5MkgkpRkkktIMEklpBomktHMbJEtLS93QUevr64PNzc1ubDInbVfSdM5tkJz0FfI0v3EJ4341vbOzUwNL0ukWomnDD+Tev38/2NraGuzu7g5u3LjRzTnqy5cvdZnTsM1Pnz7V4VevXtVtsy5ifz9+/BguI+l45zZI4sdtoGbw9OnTAb+do0nz9evXbs5Rjx49qsFwnNguocF2WZ7h79+/D27evFlrIgTJ58+f6zR/XCed7tzXSCjkBAcFnBAhJCjkx4nlxkXt5sWLF7VbW1ur61+7dq2GDP1pr8VIF8lcgoSmB02G6E5CwaaAt9dFKOBZsb3bt2/XPggP9idpMnMJEgorTZXoTkIz4yzEdZb+hdvMhVzpoppLkNy/f7+GSXQnocBzE2HrrMIFJ13IlTTaHxTSfodR00/r9vf367qzRHODptDLly/rONcyTvpWhmsos2qe8K2NdJFw9++osn1axzchR5SC2g1NphT62s3C2tpaN3RwsL29fXD9+vWD5eXlg4cPH9ZxulFi/nHa7bbDaLf77du3us+rV6/Wcel3R9ldXV3txibj80gkVT6PRNJcGSSS0gwSSWkGiaQ0g0RSmkEiKc0gOQPxWII+fkg3anoWNxbyw7158WFRMkhmIB5JEAgSCnf/zmGC5He8m9iHRelcB0k8zOj169dH7q9hnDuH+el8/yfzjLPuqPUo9KzDvHY9pve3096ZHMNxTCwPtj/qIUi3bt0aeWwhjr/VHkMM07E/9oH+eIt5cW7jnjfDsa/jakvtcZ2kPaeolbEujnud9Hs4t0Hy4MGD4cOM+MT7888/h4WDNzW/wtve3h58+/atfsq9e/euzotPPdah42FFUQh4iBE3DPLAIp5pwrx4o/PGpwvsq/30ZJj12Wb/IUgxjX7g5r979+7V8xiF/fY/nduHMjHMuvR5DWJb7Xhbu6GA8kgEjuPt27f19YnXi22yL14rzpvhuB+JebwmrNsef6s9rlF8WJTO7b02JUTq/S6B+17iPphSiOo9NYHpMX7t2rWDUpDqMOLem/Im5laAQ9tkHtsCffbZal8ehmP/aI+B9fr38DCtFJp6r04cTylAw222wyHWi2HOObCv9r6fdp8Msy32F1g2jndlZaXuLzC9BF0djnXb12VS/XNqX6f2nNpj1vlD2Z32Xpu51EioIVC9jW4UPtWYR/WYjk/cqFkwvX0gEZ+ocVcwXTuP6cxneimYhx6KxHLx2MbY9kn4tA1sJ2ozx+HZJuyfmkTUDk7SPsKAddvzYLw99vZYUArooWepsCznFLWB9rVkuD32/usyrdh/e9wcZ9R+9Pv6gwLa7zBq+mkdN/yMgzdW+XQ69sFGFACaMlSBeZNTSJaXl7u59eOvGxof22wLWqC6P65pChuFiuMf5yJrG2azfi4Kr1l03JDZvu6jXpdpxDH3tzer7evXGFW2T+v+oID2O4yaflp36dKluu5pTnuwEdc72B7tcgoin2ocbOAN236ixicvBZ312nlMZz7r9B8azXLx5u+HxKjj6tcqxi0g1Eo4l3abo9atz3WY0nHrxnnxmsc3SdH9KrMORZ2ttkyP253Li628+QkOCi4dTQMu0kVBJlziGxGmPX78eHgxkHlU35nOfNalABNGnDDzwDy2QQEDb/b4toNu1MXFflOmLSDt8fZxPhRc9hdYl+MhZMC8SWpHfbw+sX3Ol+YL58a+qRHFawJekzjvcfRDMKP9QNDv41wGCWHAtxIUAgKAr1J5M1OQ6VMIHj58WJfrF0j6VN2ZHtuJQkNh4JsDagPMYxsxjz7NqCtXrtR9co2GAhhGXYOIcdalycC0qP0w3IrttdvkWOlYliCIYdBvt8FwG1zsO8aZxzEQRAyzr+3t7eH61PA4PpZnPYbj9epvdxRed87rOP3XqcX24zja10m/Fx9sJKnywUaS5sogkZRmkEhKM0gkpRkkktIMEklpBomkNINEUppBIinNIJGUtrS3t3fkJ/Lc3NXeVzKujY2NegewP5GXFk/8RP7Dhw/dlPF5r42kynttJM2VQSIpzSCRlGaQSEozSCSlGSSS0gwSSWkGiaQ0g0RSmkEiKc0gkZRmkEhKM0gkpfkYAUmVjxGQlOZjBCTNlUEiKc0gkZRmkEhKM0gkpRkkktIMEklpBomkNINEUppBIinNIJGUNtMgWVtbG+zs7NRO0uKIcvvkyZNuymRmGiSbm5u1v7W1ZZhIC4KySpnF6upq7U9qaXd398jdvxkvXryoHdbX12tf0vkVH/qPHj2q3TRm+hgB/PjxY7C8vHwo5cbFLcw8z2QamXX39/cHly9f7sYmM69jnsf5xhtu2g8I/77j+5XnyyWJaE1E+Z0YQdJHLWVaPChpWvNa1/M93cePH/nAqd3Tp0+7qZPx7zu+RTtfv7XRWCatXepiMUg0Fpo1NGlKbcRQ0REGiU4V10YIkRDTJBgkOlXUQKiRxEU5g0Qtg0Rjab+psXmjPoNEJ6LmQdc2a4K1EgWDRCdqmzXB5o36DBKdatQP0GzeqGWQ6FjRrKFbWlo61EWIWCsRDBKdiJpHdOCmrv406czutZnGvNb1fMeT+ZeO8O87vkU7X2skktKWuEmnGx4q0wYrKyvd2O/P8x3PxsZG7U/z3+rnyb/v2bNpU3i+47FpM5mLdL42bSSlGSSS0gwSSWkGiaQ0g0RSmkEiKc0gkZRmkEhKM0gkpRkkktIMEklpBomkNINEUpqPESg83/H4GIHFMI/z9TEChec7Hh8jMJmLdL42bSSlGSSS0gwSSWkGiaQ0g0RSmkEiKc0gkZRmkEhKM0gkpRkkktIMEklpBomkNINEUpqPESg83/H4GIHFMI/z9TEChec7Hh8jMJmLdL42bSSlGSSS0gwSSWkGiaQ0g0RSmkEiKc0gkZRmkEhKM0gkpRkkktIMEklpBomkNINEUtrS7u7ukbt/pVHu3r1b+2/evKl9KfgYgcLzHY+PEZjMRTpfmzaS0gwSSWkGiaQ0g0RSmkEiKc0gkZRmkEhKM0gkpRkkktIMEklpBomkNINEUppBIiltaW9v78jdv7P4b+bPnj0b/PPPP93Y+cYdrZcuXerGfn/Tnm/8PVdXV2t/Ufj3PdmTJ0/Sf9OZP0bg77//riGC9fX12pd0fu3s7NT+06dPB48fP57qMQIzD5KlpaUaIByUQSKdfwTJ1tZW7dMamfvzSNpkM0SkxRAf/IjWxKRmWiPhCVr4+PFj7UtaHJkn4PmtjaQ0g0RSmkEiKc0g+QXev39fr4rTBuXrNcZnJb4l+9VevXpVz4m+ZJCcsQcPHgxu37492N7eHnBdmz7jTJ8Frrbfv3+/G/t1CMTNzc16HnxluEhevHhRA1izY5CcIQoYn9jXr18f7O7u1q/H6fON2Ldv3+pwiFrL69evhwWT+Z8+fTq0HJhGB2o5N27cqMOsF8vTxfb6Yl+xHOu0YRC/K4hl+jgnlr9161Ydf/fuXe33sd2XL18Ovnz50k35F9vl2DiWdt+I82D//fmjjpdxOsS6cW7sv31NOZZ4TfrbUQJf//aVP0A3NJlSxa6dfvr+/TtfrR+srKwcfP78uZt6VKmh1OVK4BwsLy/X5UvQ1HWYXoKiW/Lg4OPHj3XavXv36jjDa2trdbidxzYYbpcF22Ia+6Hj78U466LUbuo42+R4GH7+/HmdF0qA1OmcX2yjxbHHfmIbbDewPaaVQB2eb7w+9K9du3Zo3XZ+qYHVaXG8YJwOx70GcYycV0yja7dz0fEara6udmOTMUjOGG/oeNNSuB49enRQPtG7uT8LHW/uKOxv376ty1JgEIWJQouHDx/WcZYDw/0goYCyfBR0piGCiW2C+SzLtChQDLfBRaFvg4R1WIYwQZwf5xF4D7TbjGUYj2OMY2Y9xuN90183jjnmjxsknHe8BnGODKNdXv/iNZ42SGzanDGaAVwXKQHAO7e2z7mmcfPmzVqtLp++dRnGoyrfiusf0XxgPk0jrrMch3nl07h2JRTqNJorsY1Yl/nlzVOHQwmZWv2P46Ffwq+b+/N8ENuIftu8iV84x7ZZh3NnvD+P82deCYA63p/P8ZdQGE4fF+vHaxDbGtXE0mwYJL8AYUCA8EYun8DDwkrhiEJbPvVrgaJrtQWVZWn3x7TjUHjG1V+WY4rQ42IqhbC9MBzXF5jGBcs7d+7Uca5FtAiIk5w0vz/vypUr3dD4IkBx2rEo7w/+aXC/w6jpp3X8vFb/ipoGIRJ4U8cnJDUSAoI+hTYKLuLTk+W5qMmFwagNtDWESUThIoxCXKRscRzsvzQFau0n9st6TGca3xZFV5opw3kgKBmPC5msT/AwP44hlgUXjOM1ovbRrkufcaa3mNb2TzLOMvrXqLJ9WscnzxHlhe+GJlMKwbAtq5/t/7hGUWoRB6WADi9mMp35ceGR14350Z4vATK87lCaRnUaXVzfCEzrXyOJ6ytgHtOYxzWCOB6Og33G/pgf1ytKYT8oAVe7UmOpyyCuz3A8rbiuw3zE8bL9EhB1G3G+YHtM43x5Xdp14/Vgegmg4fw4p9hXrM/5xTkhXoN4TdC+BohzZv04JuWukRgkZ4w3Khcb481Ln/H4FoLCzTiFgTc80ylUDEeBZRnG6eIia2BaFELWbddDbCv2R5/9MY3CSdcWMvrxrQzHxHCsG+vFRcsW0+MCLAgEpvW3AV4TpvFaEIxt8CHW5RjoM97inNgu67LdOEcwznC8Jui/Bpwj67L/9rguukyQePfvBUIzIX5jUQpXnUbTi2ZGKVCHrivo4vHuX42FC6vl079eY+EiKW8cQqTUDgwRpRgkFwzfypSmQr14yUXR0gw69NWtNA2bNpIqmzaS5sogkZRmkEhKM0gkpRkkktIMEklpZ/L1Lz96krRYeGzEtF//zvxeGzZpZ2e3mN3U99rs7e2xgUO4J4OfU09qY2Oj/hd0ayTS4okayYcPH7op4/OXrZIqf9kqaa4MEklpBomkNINEUppBIinNIJGUZpBISjNIJKUZJJLSDBJJaQaJpDSDRFKaQSIpbYlnj3TDaXfv3h1cvnzZu3+lBcTdv/v7+4M3b950U8bnYwQkVT5GQNJcGSSS0gwSSWkGiaQ0g0RSmkEiKc0gkZRmkEhKM0gkpRkkktIMEklpBomkNINEUtrS3t7ekbt/y7TByspKNza+jY2NwaVLl7z7V1pAcffvhw8fuinj8zECkiofIyBprgwSSWkGiaQ0g0RSmkEiKc0gkZRmkEhKM0gkpRkkktIMEklpBomkNINEUppBIinNxwhIqjKPEfhjeXl50O8wavppHSEyK0tLS93Q4iCA//zzz8HOzs7gxo0btT8P6+vrx+57c3OzzpeOM6psn9ad26bNuLUaCsw8Csao/T548GBw7969Ov3FixeDO3fu1HD51dg3QTbKNDVN6TTnNkiiRkJB/PTpUx1+/fr1YGtra/Dly5c6zrz3798Pfvz4MVwGu7u7dVk6hgPDrEuf7QSmvXz58sjyYJx5dLFfprFsu1+ChfB79OhRHSdMbt26VQv1ceJYRmF7/XksH8cAluE8eA1OCqxYjv5xASNlnNsgiU97Cg7DFNDPnz8Pvn//Prh582YtFBSemBY1mFevXtXCwnQ61n337t1wHtthWrs849++fRsuz7bBemyL7dPdvn27Lk8BZ/l2vyzL/PYTn3EC5zgcC9sbhen9EGJ7ESQcF/N5wN329nZt30aYsN1YjmHWYzmO8bj9SSk8arGvFJRuaDKlENZuFuLQSkGtw6Ww1HGsra0dPH36tA7TZzyUgnxoWYavXbtWh1mWbZUQqONgefYRWL4U0jr88OHD2oUSNMNl+/tl+O3bt93YTyVo6v5Yb1JsK44bbINtsc3nz58fXL16tZvz0/Xr14fnzbHEcZb266HjKk2vQ8ctBcru6upqNzaZudRI+ESnSRDdSeITnk/V0NYaWmyXT2WeOUtVnu7r16/DJgLb4lm0pYDW8ajVcAyxPMPxac5+aNI8fvy4Nh9Yj2mjsF5bG0GMn9TsOA7nS40njoWaBNdf2Cbn074eaGsrgXGaX+2yce7SLM0lSCjA5RN92J0k2vTHFdJWBEYJyGHHFeXYB9saVZDa5QmaWJ4CSBMmtsE3Mr+yaXD//v3h/qLpBM7zpPMP0wSYNJVSeI4ob8huaDJUjehmoT20/mGWQn1s04Zlj2tKUN1vl6WJw/JtU+ckNCmiudHfL02ItokU2P6o6ePgPGjCRD+w71u3bnVjPzEer0k0baJp1Z4fTTWbNhqFsrtQTZtZo/oeqP7TRIlPY4b5ZB+F2kkpVIeW5yvcWJ4aDPMC+6HGEtr9smy/aRE1hKhV9VHbGNVEC7EeTau2ecLx0dSKdekz3j9Pai3Xr18fnh/LxYVnaZbObZBQwEM7DAIgmigUnhKIw3G+yaCwUwgpSDRN4tsPxvuFmoLF+rE8w7E881ifr6LpSs1gOI+C3e6X8X4osD7HPqoZAoKn3xzp41sX9kM/sM9S46g/LuO46DMexxLnAsKKc7hy5Uo9dsb7r4GU5T/ImhE+8SnIhEMUaK6plObQodqEdF75D7LOAWoA1AxohiBqRoaILgKDZIZoftCUoVZCDcXrEbooDJIZI0y4BkHt5LhrI9LvxscISKoyjxHwYqukyoutkubKIJGUZpBISjNIJKUZJJLSDBJJaQaJpDSDRFKaQSIpzSCRlGaQSEozSCSlGSSS0pZ4Ynw3nHb37t3B5cuXvftXWkDc/bu/vz948+ZNN2V8PkZAUuVjBCTNlUEiKc0gkZRmkEhKM0gkpRkkktIMEklpBomkNINEUppBIinNIJGUZpBISjNIJKUt7e3tHbn7t0wbrKysdGPj29jYGFy6dMm7f6UFFHf/fvjwoZsyPh8jIKnyMQKS5sogkZRmkEhKM0gkpRkkktIMEklpBomkNINEUppBIinNIJGUZpBISptpkKytrQ12dnZqJ2lxRLl98uRJN2UyMw2Szc3N2t/a2jJMpAVBWaXMYnV1tfYnNdPHCODZs2e1w/r6eu1LOr/iQ5/ayLQ1kpk+RgA/fvwYLC8vH0q5cXELM88zmUZm3f39/cHly5e7scnM65g93/F5vifjkkS0JqL8TurMgmQa81rX8x2f5zu+i3S+fmsjKc0gkZRmkEhKM0gkpRkkktIMEklpBomkNINEUppBIinNIJGUZpBISjNIJKXN/DECi8jz/b15vmdtMPg/Mjtj8dDDAjIAAAAASUVORK5CYII=\&quot; style=\&quot;height:216px; width:182px\&quot; /&gt;&amp;nbsp;&amp;nbsp;&amp;nbsp;&amp;nbsp; Code the class diagram in C#&lt;/p&gt;\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1FA4D2B4-1A2D-4527-8A3F-4AEB27EA716C}">
  <we:reference id="wa104238072" version="1.6.0.0" store="en-US" storeType="OMEX"/>
  <we:alternateReferences>
    <we:reference id="WA104238072" version="1.6.0.0" store="WA104238072" storeType="OMEX"/>
  </we:alternateReferences>
  <we:properties>
    <we:property name="__labs__" value="{&quot;configuration&quot;:{&quot;appVersion&quot;:{&quot;major&quot;:0,&quot;minor&quot;:1},&quot;components&quot;:[{&quot;name&quot;:&quot;Free Response Question&quot;,&quot;question&quot;:{&quot;text/html&quot;:&quot;&lt;p&gt;&lt;img src=\&quot;data:image/png;base64,iVBORw0KGgoAAAANSUhEUgAAARIAAAFzCAYAAADyn4bcAAAAAXNSR0IArs4c6QAAAARnQU1BAACxjwv8YQUAAAAJcEhZcwAADsQAAA7EAZUrDhsAABtFSURBVHhe7d29bhPbGodxZ4uCLuEKYF8B0EdKdh8J6OiAKwA6dkXS0QFXEOjoAImeoLN74ArIuQJCl+JIOetZzOu9MnES26+DY/L8pNF8fzlef6819kyWDopBz3//+9/B1atXu7HJ/PjxY7C8vNyNTWZe63q+4/N8x3eRzvePri9JUzNIJKUZJJLSDBJJaQaJpDSDRFKaQSIpzSCRlGaQSEpb2tvbO/LL1jJtsLKy0o1N59mzZ4N//vmnGzvf/ve//w0uXbrUjf3+PN/f26Tn++TJk8Hq6mo3Np2Z/0T+77//riGC9fX12pd0fu3s7NT+06dPB48fP57qJ/IzD5KlpaUaIByUQSKdfwTJ1tZW7dMamfu9Nm2yGSLSYogPfkRrYlIzrZH89ddftf/x48fal7Q4KL9cX/nPf/7TTRmf39pISjNIJKUZJJLSvEZyTnDVvO/GjRuDtbW19G96AhfVPn36VP8+J10M56I5yyEuwun3l7lGMiBI+nZ3d7uhyZQ3Z+00Of4Uo7oSIgffvn3rlsopoVS3WYKkmzLarVu3hvt/+/ZtN3UxfP78eaxz1FGU3dXV1W5sMjZtzhFqH+VvMuxKga7f6797965b4uevjl+/fl1rMO/fv++m/kQtImoSLPPy5ctB+VCo46Mwj+XbZRhmu+wb7b5bX758qduP/bU4RrbBMYzaP+uwbn8+6/WPh/0wjXlgmGnxOrTnSJ9xfP36deS+dUZIk77yB+iGJmONZHr8KagxtEqzok5//vx5HadmQg0llqXfvt6M092/f3843NZo2hrJ9+/fD65du3awvLxchwP7YhlqItRMWL+dj9u3b9dlrl+/XvulCTZchm2zDtstzeM6f3t7u85jGY6XacxjmXY+6zLOeYd+LYphprFPhuniGOP1iq7djk6XqZEYJOdEFIh4DaOg3Lt3b1hIKXAUoih4zGOZtpDRRfBEwYoC1RZKtk9BpinQiulgPywf+0N/m7EM4xxnhEgcM4HRL+ixLtPa+eMGSTsezbBogvWX1/gyQWLT5hwpf49hVwpjveBNEyGaF6WmMXjx4kW9GE7Thn6LdfDo0aPaL2+M2qcp0OJ+CqaxrRIc3dSfy9GVGkcdj37bvIlfL8e2OSaOd3Nzc9jkYJslHOp8mhclJOp4f12msSzr9I/xJJxnbCOOcZL1NXsGyTlCoaKwRUfhoJA+ePCgzicgbt68Wb91icBptaHQiusLgYJNYSSM2nmvXr2qfa49cM/UlStX6jhh1r/eUJpF3dBRJ81DOz8CZxLteZ62L/0af/Cp1u8wavpp3f7+fl1Xs0OBRvupTQ2BGsC0hYjAYH3CgVpJiIu3pWkx7ErzqU6LWkkU4jgW+nfu3KnzYx4XOgPhRw2I44/QaGsPsWwbKG1o8b46ST/glMPXv/1yPU7Hp9oR5Y/TDU2GNhadJlf+hsNrJKXw1QuaJSjqdNr9iPY/8+niYibDXGOI+aF/zaF//SAulnKdhGsMDHPdpcV2mV5Coo5z4ZZxjq2E0PBaTlyjiOs2XPAtYVWH2Q/iq1nWKWFWj5vxOL/YF128BnGOccwxP3BujMc5xv5Zt3/9Ryfjvec1kgVXCtOgFLjaXCkFoDY/uEby/PnzYW2A2gPLbG9v1/k0f/ialuX5ZKZGwHYCn/LteMyPT3+2xzjbZ32GuebRYtmHDx/WphDLUAuiacWxUWNhegmR4bUKtsnyHBPHSY0mro2wf9ZlHZZhmH6cH/tiHbbNNjk3ak7tMTNMFzgexqN2xvKsx7bbmo/Olr9slVR596+kuTJIJKUZJJLSDBJJaQaJpDSDRFKaQSIpzSCRlGaQSEo7k1+28tNpSYuFu8HPzTNb2aSdnd1idtPetLe0t7fHBg5pb/mexMbGRv0v6NZIpMUTNZIPHz50U8bnTXuSKm/akzRXBomkNINEUppBIinNIJGUZpBISjNIJKUZJJLSDBJJaQaJpDSDRFKaQSIpzSCRlHYmjxHw7l9p8cTdvz5GQNLUfIyApLkySCSlGSSS0gwSSWkGiaQ0g0RSmkEiKc0gkZRmkEhKM0gkpRkkktIMEklpBomkNB8jIKnyMQKS0nyMgKS5MkgkpRkkktIMEklpBomktHMbJEtLS93QUevr64PNzc1ubDInbVfSdM5tkJz0FfI0v3EJ4341vbOzUwNL0ukWomnDD+Tev38/2NraGuzu7g5u3LjRzTnqy5cvdZnTsM1Pnz7V4VevXtVtsy5ifz9+/BguI+l45zZI4sdtoGbw9OnTAb+do0nz9evXbs5Rjx49qsFwnNguocF2WZ7h79+/D27evFlrIgTJ58+f6zR/XCed7tzXSCjkBAcFnBAhJCjkx4nlxkXt5sWLF7VbW1ur61+7dq2GDP1pr8VIF8lcgoSmB02G6E5CwaaAt9dFKOBZsb3bt2/XPggP9idpMnMJEgorTZXoTkIz4yzEdZb+hdvMhVzpoppLkNy/f7+GSXQnocBzE2HrrMIFJ13IlTTaHxTSfodR00/r9vf367qzRHODptDLly/rONcyTvpWhmsos2qe8K2NdJFw9++osn1axzchR5SC2g1NphT62s3C2tpaN3RwsL29fXD9+vWD5eXlg4cPH9ZxulFi/nHa7bbDaLf77du3us+rV6/Wcel3R9ldXV3txibj80gkVT6PRNJcGSSS0gwSSWkGiaQ0g0RSmkEiKc0gOQPxWII+fkg3anoWNxbyw7158WFRMkhmIB5JEAgSCnf/zmGC5He8m9iHRelcB0k8zOj169dH7q9hnDuH+el8/yfzjLPuqPUo9KzDvHY9pve3096ZHMNxTCwPtj/qIUi3bt0aeWwhjr/VHkMM07E/9oH+eIt5cW7jnjfDsa/jakvtcZ2kPaeolbEujnud9Hs4t0Hy4MGD4cOM+MT7888/h4WDNzW/wtve3h58+/atfsq9e/euzotPPdah42FFUQh4iBE3DPLAIp5pwrx4o/PGpwvsq/30ZJj12Wb/IUgxjX7g5r979+7V8xiF/fY/nduHMjHMuvR5DWJb7Xhbu6GA8kgEjuPt27f19YnXi22yL14rzpvhuB+JebwmrNsef6s9rlF8WJTO7b02JUTq/S6B+17iPphSiOo9NYHpMX7t2rWDUpDqMOLem/Im5laAQ9tkHtsCffbZal8ehmP/aI+B9fr38DCtFJp6r04cTylAw222wyHWi2HOObCv9r6fdp8Msy32F1g2jndlZaXuLzC9BF0djnXb12VS/XNqX6f2nNpj1vlD2Z32Xpu51EioIVC9jW4UPtWYR/WYjk/cqFkwvX0gEZ+ocVcwXTuP6cxneimYhx6KxHLx2MbY9kn4tA1sJ2ozx+HZJuyfmkTUDk7SPsKAddvzYLw99vZYUArooWepsCznFLWB9rVkuD32/usyrdh/e9wcZ9R+9Pv6gwLa7zBq+mkdN/yMgzdW+XQ69sFGFACaMlSBeZNTSJaXl7u59eOvGxof22wLWqC6P65pChuFiuMf5yJrG2azfi4Kr1l03JDZvu6jXpdpxDH3tzer7evXGFW2T+v+oID2O4yaflp36dKluu5pTnuwEdc72B7tcgoin2ocbOAN236ixicvBZ312nlMZz7r9B8azXLx5u+HxKjj6tcqxi0g1Eo4l3abo9atz3WY0nHrxnnxmsc3SdH9KrMORZ2ttkyP253Li628+QkOCi4dTQMu0kVBJlziGxGmPX78eHgxkHlU35nOfNalABNGnDDzwDy2QQEDb/b4toNu1MXFflOmLSDt8fZxPhRc9hdYl+MhZMC8SWpHfbw+sX3Ol+YL58a+qRHFawJekzjvcfRDMKP9QNDv41wGCWHAtxIUAgKAr1J5M1OQ6VMIHj58WJfrF0j6VN2ZHtuJQkNh4JsDagPMYxsxjz7NqCtXrtR9co2GAhhGXYOIcdalycC0qP0w3IrttdvkWOlYliCIYdBvt8FwG1zsO8aZxzEQRAyzr+3t7eH61PA4PpZnPYbj9epvdxRed87rOP3XqcX24zja10m/Fx9sJKnywUaS5sogkZRmkEhKM0gkpRkkktIMEklpBomkNINEUppBIinNIJGUtrS3t3fkJ/Lc3NXeVzKujY2NegewP5GXFk/8RP7Dhw/dlPF5r42kynttJM2VQSIpzSCRlGaQSEozSCSlGSSS0gwSSWkGiaQ0g0RSmkEiKc0gkZRmkEhKM0gkpfkYAUmVjxGQlOZjBCTNlUEiKc0gkZRmkEhKM0gkpRkkktIMEklpBomkNINEUppBIinNIJGUNtMgWVtbG+zs7NRO0uKIcvvkyZNuymRmGiSbm5u1v7W1ZZhIC4KySpnF6upq7U9qaXd398jdvxkvXryoHdbX12tf0vkVH/qPHj2q3TRm+hgB/PjxY7C8vHwo5cbFLcw8z2QamXX39/cHly9f7sYmM69jnsf5xhtu2g8I/77j+5XnyyWJaE1E+Z0YQdJHLWVaPChpWvNa1/M93cePH/nAqd3Tp0+7qZPx7zu+RTtfv7XRWCatXepiMUg0Fpo1NGlKbcRQ0REGiU4V10YIkRDTJBgkOlXUQKiRxEU5g0Qtg0Rjab+psXmjPoNEJ6LmQdc2a4K1EgWDRCdqmzXB5o36DBKdatQP0GzeqGWQ6FjRrKFbWlo61EWIWCsRDBKdiJpHdOCmrv406czutZnGvNb1fMeT+ZeO8O87vkU7X2skktKWuEmnGx4q0wYrKyvd2O/P8x3PxsZG7U/z3+rnyb/v2bNpU3i+47FpM5mLdL42bSSlGSSS0gwSSWkGiaQ0g0RSmkEiKc0gkZRmkEhKM0gkpRkkktIMEklpBomkNINEUpqPESg83/H4GIHFMI/z9TEChec7Hh8jMJmLdL42bSSlGSSS0gwSSWkGiaQ0g0RSmkEiKc0gkZRmkEhKM0gkpRkkktIMEklpBomkNINEUpqPESg83/H4GIHFMI/z9TEChec7Hh8jMJmLdL42bSSlGSSS0gwSSWkGiaQ0g0RSmkEiKc0gkZRmkEhKM0gkpRkkktIMEklpBomkNINEUtrS7u7ukbt/pVHu3r1b+2/evKl9KfgYgcLzHY+PEZjMRTpfmzaS0gwSSWkGiaQ0g0RSmkEiKc0gkZRmkEhKM0gkpRkkktIMEklpBomkNINEUppBIiltaW9v78jdv7P4b+bPnj0b/PPPP93Y+cYdrZcuXerGfn/Tnm/8PVdXV2t/Ufj3PdmTJ0/Sf9OZP0bg77//riGC9fX12pd0fu3s7NT+06dPB48fP57qMQIzD5KlpaUaIByUQSKdfwTJ1tZW7dMamfvzSNpkM0SkxRAf/IjWxKRmWiPhCVr4+PFj7UtaHJkn4PmtjaQ0g0RSmkEiKc0g+QXev39fr4rTBuXrNcZnJb4l+9VevXpVz4m+ZJCcsQcPHgxu37492N7eHnBdmz7jTJ8Frrbfv3+/G/t1CMTNzc16HnxluEhevHhRA1izY5CcIQoYn9jXr18f7O7u1q/H6fON2Ldv3+pwiFrL69evhwWT+Z8+fTq0HJhGB2o5N27cqMOsF8vTxfb6Yl+xHOu0YRC/K4hl+jgnlr9161Ydf/fuXe33sd2XL18Ovnz50k35F9vl2DiWdt+I82D//fmjjpdxOsS6cW7sv31NOZZ4TfrbUQJf//aVP0A3NJlSxa6dfvr+/TtfrR+srKwcfP78uZt6VKmh1OVK4BwsLy/X5UvQ1HWYXoKiW/Lg4OPHj3XavXv36jjDa2trdbidxzYYbpcF22Ia+6Hj78U466LUbuo42+R4GH7+/HmdF0qA1OmcX2yjxbHHfmIbbDewPaaVQB2eb7w+9K9du3Zo3XZ+qYHVaXG8YJwOx70GcYycV0yja7dz0fEara6udmOTMUjOGG/oeNNSuB49enRQPtG7uT8LHW/uKOxv376ty1JgEIWJQouHDx/WcZYDw/0goYCyfBR0piGCiW2C+SzLtChQDLfBRaFvg4R1WIYwQZwf5xF4D7TbjGUYj2OMY2Y9xuN90183jjnmjxsknHe8BnGODKNdXv/iNZ42SGzanDGaAVwXKQHAO7e2z7mmcfPmzVqtLp++dRnGoyrfiusf0XxgPk0jrrMch3nl07h2JRTqNJorsY1Yl/nlzVOHQwmZWv2P46Ffwq+b+/N8ENuIftu8iV84x7ZZh3NnvD+P82deCYA63p/P8ZdQGE4fF+vHaxDbGtXE0mwYJL8AYUCA8EYun8DDwkrhiEJbPvVrgaJrtQWVZWn3x7TjUHjG1V+WY4rQ42IqhbC9MBzXF5jGBcs7d+7Uca5FtAiIk5w0vz/vypUr3dD4IkBx2rEo7w/+aXC/w6jpp3X8vFb/ipoGIRJ4U8cnJDUSAoI+hTYKLuLTk+W5qMmFwagNtDWESUThIoxCXKRscRzsvzQFau0n9st6TGca3xZFV5opw3kgKBmPC5msT/AwP44hlgUXjOM1ovbRrkufcaa3mNb2TzLOMvrXqLJ9WscnzxHlhe+GJlMKwbAtq5/t/7hGUWoRB6WADi9mMp35ceGR14350Z4vATK87lCaRnUaXVzfCEzrXyOJ6ytgHtOYxzWCOB6Og33G/pgf1ytKYT8oAVe7UmOpyyCuz3A8rbiuw3zE8bL9EhB1G3G+YHtM43x5Xdp14/Vgegmg4fw4p9hXrM/5xTkhXoN4TdC+BohzZv04JuWukRgkZ4w3Khcb481Ln/H4FoLCzTiFgTc80ylUDEeBZRnG6eIia2BaFELWbddDbCv2R5/9MY3CSdcWMvrxrQzHxHCsG+vFRcsW0+MCLAgEpvW3AV4TpvFaEIxt8CHW5RjoM97inNgu67LdOEcwznC8Jui/Bpwj67L/9rguukyQePfvBUIzIX5jUQpXnUbTi2ZGKVCHrivo4vHuX42FC6vl079eY+EiKW8cQqTUDgwRpRgkFwzfypSmQr14yUXR0gw69NWtNA2bNpIqmzaS5sogkZRmkEhKM0gkpRkkktIMEklpZ/L1Lz96krRYeGzEtF//zvxeGzZpZ2e3mN3U99rs7e2xgUO4J4OfU09qY2Oj/hd0ayTS4okayYcPH7op4/OXrZIqf9kqaa4MEklpBomkNINEUppBIinNIJGUZpBISjNIJKUZJJLSDBJJaQaJpDSDRFKaQSIpbYlnj3TDaXfv3h1cvnzZu3+lBcTdv/v7+4M3b950U8bnYwQkVT5GQNJcGSSS0gwSSWkGiaQ0g0RSmkEiKc0gkZRmkEhKM0gkpRkkktIMEklpBomkNINEUtrS3t7ekbt/y7TByspKNza+jY2NwaVLl7z7V1pAcffvhw8fuinj8zECkiofIyBprgwSSWkGiaQ0g0RSmkEiKc0gkZRmkEhKM0gkpRkkktIMEklpBomkNINEUppBIinNxwhIqjKPEfhjeXl50O8wavppHSEyK0tLS93Q4iCA//zzz8HOzs7gxo0btT8P6+vrx+57c3OzzpeOM6psn9ad26bNuLUaCsw8Csao/T548GBw7969Ov3FixeDO3fu1HD51dg3QTbKNDVN6TTnNkiiRkJB/PTpUx1+/fr1YGtra/Dly5c6zrz3798Pfvz4MVwGu7u7dVk6hgPDrEuf7QSmvXz58sjyYJx5dLFfprFsu1+ChfB79OhRHSdMbt26VQv1ceJYRmF7/XksH8cAluE8eA1OCqxYjv5xASNlnNsgiU97Cg7DFNDPnz8Pvn//Prh582YtFBSemBY1mFevXtXCwnQ61n337t1wHtthWrs849++fRsuz7bBemyL7dPdvn27Lk8BZ/l2vyzL/PYTn3EC5zgcC9sbhen9EGJ7ESQcF/N5wN329nZt30aYsN1YjmHWYzmO8bj9SSk8arGvFJRuaDKlENZuFuLQSkGtw6Ww1HGsra0dPH36tA7TZzyUgnxoWYavXbtWh1mWbZUQqONgefYRWL4U0jr88OHD2oUSNMNl+/tl+O3bt93YTyVo6v5Yb1JsK44bbINtsc3nz58fXL16tZvz0/Xr14fnzbHEcZb266HjKk2vQ8ctBcru6upqNzaZudRI+ESnSRDdSeITnk/V0NYaWmyXT2WeOUtVnu7r16/DJgLb4lm0pYDW8ajVcAyxPMPxac5+aNI8fvy4Nh9Yj2mjsF5bG0GMn9TsOA7nS40njoWaBNdf2Cbn074eaGsrgXGaX+2yce7SLM0lSCjA5RN92J0k2vTHFdJWBEYJyGHHFeXYB9saVZDa5QmaWJ4CSBMmtsE3Mr+yaXD//v3h/qLpBM7zpPMP0wSYNJVSeI4ob8huaDJUjehmoT20/mGWQn1s04Zlj2tKUN1vl6WJw/JtU+ckNCmiudHfL02ItokU2P6o6ePgPGjCRD+w71u3bnVjPzEer0k0baJp1Z4fTTWbNhqFsrtQTZtZo/oeqP7TRIlPY4b5ZB+F2kkpVIeW5yvcWJ4aDPMC+6HGEtr9smy/aRE1hKhV9VHbGNVEC7EeTau2ecLx0dSKdekz3j9Pai3Xr18fnh/LxYVnaZbObZBQwEM7DAIgmigUnhKIw3G+yaCwUwgpSDRN4tsPxvuFmoLF+rE8w7E881ifr6LpSs1gOI+C3e6X8X4osD7HPqoZAoKn3xzp41sX9kM/sM9S46g/LuO46DMexxLnAsKKc7hy5Uo9dsb7r4GU5T/ImhE+8SnIhEMUaK6plObQodqEdF75D7LOAWoA1AxohiBqRoaILgKDZIZoftCUoVZCDcXrEbooDJIZI0y4BkHt5LhrI9LvxscISKoyjxHwYqukyoutkubKIJGUZpBISjNIJKUZJJLSDBJJaQaJpDSDRFKaQSIpzSCRlGaQSEozSCSlGSSS0pZ4Ynw3nHb37t3B5cuXvftXWkDc/bu/vz948+ZNN2V8PkZAUuVjBCTNlUEiKc0gkZRmkEhKM0gkpRkkktIMEklpBomkNINEUppBIinNIJGUZpBISjNIJKUt7e3tHbn7t0wbrKysdGPj29jYGFy6dMm7f6UFFHf/fvjwoZsyPh8jIKnyMQKS5sogkZRmkEhKM0gkpRkkktIMEklpBomkNINEUppBIinNIJGUZpBISptpkKytrQ12dnZqJ2lxRLl98uRJN2UyMw2Szc3N2t/a2jJMpAVBWaXMYnV1tfYnNdPHCODZs2e1w/r6eu1LOr/iQ5/ayLQ1kpk+RgA/fvwYLC8vH0q5cXELM88zmUZm3f39/cHly5e7scnM65g93/F5vifjkkS0JqL8TurMgmQa81rX8x2f5zu+i3S+fmsjKc0gkZRmkEhKM0gkpRkkktIMEklpBomkNINEUppBIinNIJGUZpBISjNIJKXN/DECi8jz/b15vmdtMPg/Mjtj8dDDAjIAAAAASUVORK5CYII=\&quot; style=\&quot;height:216px; width:182px\&quot; /&gt;&amp;nbsp;&amp;nbsp;&amp;nbsp;&amp;nbsp; Code the class diagram in Java&lt;/p&gt;\n&quot;,&quot;text/plain&quot;:&quot;     Code the class diagram in Java&quot;},&quot;maxScore&quot;:0,&quot;timeLimit&quot;:0,&quot;hasAnswer&quot;:false,&quot;answer&quot;:null,&quot;type&quot;:&quot;Labs.Components.InputComponent&quot;,&quot;values&quot;:{&quot;hints&quot;:[]},&quot;secure&quot;:false,&quot;data&quot;:{&quot;question&quot;:&quot;&lt;p&gt;&lt;img src=\&quot;data:image/png;base64,iVBORw0KGgoAAAANSUhEUgAAARIAAAFzCAYAAADyn4bcAAAAAXNSR0IArs4c6QAAAARnQU1BAACxjwv8YQUAAAAJcEhZcwAADsQAAA7EAZUrDhsAABtFSURBVHhe7d29bhPbGodxZ4uCLuEKYF8B0EdKdh8J6OiAKwA6dkXS0QFXEOjoAImeoLN74ArIuQJCl+JIOetZzOu9MnES26+DY/L8pNF8fzlef6819kyWDopBz3//+9/B1atXu7HJ/PjxY7C8vNyNTWZe63q+4/N8x3eRzvePri9JUzNIJKUZJJLSDBJJaQaJpDSDRFKaQSIpzSCRlGaQSEpb2tvbO/LL1jJtsLKy0o1N59mzZ4N//vmnGzvf/ve//w0uXbrUjf3+PN/f26Tn++TJk8Hq6mo3Np2Z/0T+77//riGC9fX12pd0fu3s7NT+06dPB48fP57qJ/IzD5KlpaUaIByUQSKdfwTJ1tZW7dMamfu9Nm2yGSLSYogPfkRrYlIzrZH89ddftf/x48fal7Q4KL9cX/nPf/7TTRmf39pISjNIJKUZJJLSvEZyTnDVvO/GjRuDtbW19G96AhfVPn36VP8+J10M56I5yyEuwun3l7lGMiBI+nZ3d7uhyZQ3Z+00Of4Uo7oSIgffvn3rlsopoVS3WYKkmzLarVu3hvt/+/ZtN3UxfP78eaxz1FGU3dXV1W5sMjZtzhFqH+VvMuxKga7f6797965b4uevjl+/fl1rMO/fv++m/kQtImoSLPPy5ctB+VCo46Mwj+XbZRhmu+wb7b5bX758qduP/bU4RrbBMYzaP+uwbn8+6/WPh/0wjXlgmGnxOrTnSJ9xfP36deS+dUZIk77yB+iGJmONZHr8KagxtEqzok5//vx5HadmQg0llqXfvt6M092/f3843NZo2hrJ9+/fD65du3awvLxchwP7YhlqItRMWL+dj9u3b9dlrl+/XvulCTZchm2zDtstzeM6f3t7u85jGY6XacxjmXY+6zLOeYd+LYphprFPhuniGOP1iq7djk6XqZEYJOdEFIh4DaOg3Lt3b1hIKXAUoih4zGOZtpDRRfBEwYoC1RZKtk9BpinQiulgPywf+0N/m7EM4xxnhEgcM4HRL+ixLtPa+eMGSTsezbBogvWX1/gyQWLT5hwpf49hVwpjveBNEyGaF6WmMXjx4kW9GE7Thn6LdfDo0aPaL2+M2qcp0OJ+CqaxrRIc3dSfy9GVGkcdj37bvIlfL8e2OSaOd3Nzc9jkYJslHOp8mhclJOp4f12msSzr9I/xJJxnbCOOcZL1NXsGyTlCoaKwRUfhoJA+ePCgzicgbt68Wb91icBptaHQiusLgYJNYSSM2nmvXr2qfa49cM/UlStX6jhh1r/eUJpF3dBRJ81DOz8CZxLteZ62L/0af/Cp1u8wavpp3f7+fl1Xs0OBRvupTQ2BGsC0hYjAYH3CgVpJiIu3pWkx7ErzqU6LWkkU4jgW+nfu3KnzYx4XOgPhRw2I44/QaGsPsWwbKG1o8b46ST/glMPXv/1yPU7Hp9oR5Y/TDU2GNhadJlf+hsNrJKXw1QuaJSjqdNr9iPY/8+niYibDXGOI+aF/zaF//SAulnKdhGsMDHPdpcV2mV5Coo5z4ZZxjq2E0PBaTlyjiOs2XPAtYVWH2Q/iq1nWKWFWj5vxOL/YF128BnGOccwxP3BujMc5xv5Zt3/9Ryfjvec1kgVXCtOgFLjaXCkFoDY/uEby/PnzYW2A2gPLbG9v1/k0f/ialuX5ZKZGwHYCn/LteMyPT3+2xzjbZ32GuebRYtmHDx/WphDLUAuiacWxUWNhegmR4bUKtsnyHBPHSY0mro2wf9ZlHZZhmH6cH/tiHbbNNjk3ak7tMTNMFzgexqN2xvKsx7bbmo/Olr9slVR596+kuTJIJKUZJJLSDBJJaQaJpDSDRFKaQSIpzSCRlGaQSEo7k1+28tNpSYuFu8HPzTNb2aSdnd1idtPetLe0t7fHBg5pb/mexMbGRv0v6NZIpMUTNZIPHz50U8bnTXuSKm/akzRXBomkNINEUppBIinNIJGUZpBISjNIJKUZJJLSDBJJaQaJpDSDRFKaQSIpzSCRlHYmjxHw7l9p8cTdvz5GQNLUfIyApLkySCSlGSSS0gwSSWkGiaQ0g0RSmkEiKc0gkZRmkEhKM0gkpRkkktIMEklpBomkNB8jIKnyMQKS0nyMgKS5MkgkpRkkktIMEklpBomktHMbJEtLS93QUevr64PNzc1ubDInbVfSdM5tkJz0FfI0v3EJ4341vbOzUwNL0ukWomnDD+Tev38/2NraGuzu7g5u3LjRzTnqy5cvdZnTsM1Pnz7V4VevXtVtsy5ifz9+/BguI+l45zZI4sdtoGbw9OnTAb+do0nz9evXbs5Rjx49qsFwnNguocF2WZ7h79+/D27evFlrIgTJ58+f6zR/XCed7tzXSCjkBAcFnBAhJCjkx4nlxkXt5sWLF7VbW1ur61+7dq2GDP1pr8VIF8lcgoSmB02G6E5CwaaAt9dFKOBZsb3bt2/XPggP9idpMnMJEgorTZXoTkIz4yzEdZb+hdvMhVzpoppLkNy/f7+GSXQnocBzE2HrrMIFJ13IlTTaHxTSfodR00/r9vf367qzRHODptDLly/rONcyTvpWhmsos2qe8K2NdJFw9++osn1axzchR5SC2g1NphT62s3C2tpaN3RwsL29fXD9+vWD5eXlg4cPH9ZxulFi/nHa7bbDaLf77du3us+rV6/Wcel3R9ldXV3txibj80gkVT6PRNJcGSSS0gwSSWkGiaQ0g0RSmkEiKc0gOQPxWII+fkg3anoWNxbyw7158WFRMkhmIB5JEAgSCnf/zmGC5He8m9iHRelcB0k8zOj169dH7q9hnDuH+el8/yfzjLPuqPUo9KzDvHY9pve3096ZHMNxTCwPtj/qIUi3bt0aeWwhjr/VHkMM07E/9oH+eIt5cW7jnjfDsa/jakvtcZ2kPaeolbEujnud9Hs4t0Hy4MGD4cOM+MT7888/h4WDNzW/wtve3h58+/atfsq9e/euzotPPdah42FFUQh4iBE3DPLAIp5pwrx4o/PGpwvsq/30ZJj12Wb/IUgxjX7g5r979+7V8xiF/fY/nduHMjHMuvR5DWJb7Xhbu6GA8kgEjuPt27f19YnXi22yL14rzpvhuB+JebwmrNsef6s9rlF8WJTO7b02JUTq/S6B+17iPphSiOo9NYHpMX7t2rWDUpDqMOLem/Im5laAQ9tkHtsCffbZal8ehmP/aI+B9fr38DCtFJp6r04cTylAw222wyHWi2HOObCv9r6fdp8Msy32F1g2jndlZaXuLzC9BF0djnXb12VS/XNqX6f2nNpj1vlD2Z32Xpu51EioIVC9jW4UPtWYR/WYjk/cqFkwvX0gEZ+ocVcwXTuP6cxneimYhx6KxHLx2MbY9kn4tA1sJ2ozx+HZJuyfmkTUDk7SPsKAddvzYLw99vZYUArooWepsCznFLWB9rVkuD32/usyrdh/e9wcZ9R+9Pv6gwLa7zBq+mkdN/yMgzdW+XQ69sFGFACaMlSBeZNTSJaXl7u59eOvGxof22wLWqC6P65pChuFiuMf5yJrG2azfi4Kr1l03JDZvu6jXpdpxDH3tzer7evXGFW2T+v+oID2O4yaflp36dKluu5pTnuwEdc72B7tcgoin2ocbOAN236ixicvBZ312nlMZz7r9B8azXLx5u+HxKjj6tcqxi0g1Eo4l3abo9atz3WY0nHrxnnxmsc3SdH9KrMORZ2ttkyP253Li628+QkOCi4dTQMu0kVBJlziGxGmPX78eHgxkHlU35nOfNalABNGnDDzwDy2QQEDb/b4toNu1MXFflOmLSDt8fZxPhRc9hdYl+MhZMC8SWpHfbw+sX3Ol+YL58a+qRHFawJekzjvcfRDMKP9QNDv41wGCWHAtxIUAgKAr1J5M1OQ6VMIHj58WJfrF0j6VN2ZHtuJQkNh4JsDagPMYxsxjz7NqCtXrtR9co2GAhhGXYOIcdalycC0qP0w3IrttdvkWOlYliCIYdBvt8FwG1zsO8aZxzEQRAyzr+3t7eH61PA4PpZnPYbj9epvdxRed87rOP3XqcX24zja10m/Fx9sJKnywUaS5sogkZRmkEhKM0gkpRkkktIMEklpBomkNINEUppBIinNIJGUtrS3t3fkJ/Lc3NXeVzKujY2NegewP5GXFk/8RP7Dhw/dlPF5r42kynttJM2VQSIpzSCRlGaQSEozSCSlGSSS0gwSSWkGiaQ0g0RSmkEiKc0gkZRmkEhKM0gkpfkYAUmVjxGQlOZjBCTNlUEiKc0gkZRmkEhKM0gkpRkkktIMEklpBomkNINEUppBIinNIJGUNtMgWVtbG+zs7NRO0uKIcvvkyZNuymRmGiSbm5u1v7W1ZZhIC4KySpnF6upq7U9qaXd398jdvxkvXryoHdbX12tf0vkVH/qPHj2q3TRm+hgB/PjxY7C8vHwo5cbFLcw8z2QamXX39/cHly9f7sYmM69jnsf5xhtu2g8I/77j+5XnyyWJaE1E+Z0YQdJHLWVaPChpWvNa1/M93cePH/nAqd3Tp0+7qZPx7zu+RTtfv7XRWCatXepiMUg0Fpo1NGlKbcRQ0REGiU4V10YIkRDTJBgkOlXUQKiRxEU5g0Qtg0Rjab+psXmjPoNEJ6LmQdc2a4K1EgWDRCdqmzXB5o36DBKdatQP0GzeqGWQ6FjRrKFbWlo61EWIWCsRDBKdiJpHdOCmrv406czutZnGvNb1fMeT+ZeO8O87vkU7X2skktKWuEmnGx4q0wYrKyvd2O/P8x3PxsZG7U/z3+rnyb/v2bNpU3i+47FpM5mLdL42bSSlGSSS0gwSSWkGiaQ0g0RSmkEiKc0gkZRmkEhKM0gkpRkkktIMEklpBomkNINEUpqPESg83/H4GIHFMI/z9TEChec7Hh8jMJmLdL42bSSlGSSS0gwSSWkGiaQ0g0RSmkEiKc0gkZRmkEhKM0gkpRkkktIMEklpBomkNINEUpqPESg83/H4GIHFMI/z9TEChec7Hh8jMJmLdL42bSSlGSSS0gwSSWkGiaQ0g0RSmkEiKc0gkZRmkEhKM0gkpRkkktIMEklpBomkNINEUtrS7u7ukbt/pVHu3r1b+2/evKl9KfgYgcLzHY+PEZjMRTpfmzaS0gwSSWkGiaQ0g0RSmkEiKc0gkZRmkEhKM0gkpRkkktIMEklpBomkNINEUppBIiltaW9v78jdv7P4b+bPnj0b/PPPP93Y+cYdrZcuXerGfn/Tnm/8PVdXV2t/Ufj3PdmTJ0/Sf9OZP0bg77//riGC9fX12pd0fu3s7NT+06dPB48fP57qMQIzD5KlpaUaIByUQSKdfwTJ1tZW7dMamfvzSNpkM0SkxRAf/IjWxKRmWiPhCVr4+PFj7UtaHJkn4PmtjaQ0g0RSmkEiKc0g+QXev39fr4rTBuXrNcZnJb4l+9VevXpVz4m+ZJCcsQcPHgxu37492N7eHnBdmz7jTJ8Frrbfv3+/G/t1CMTNzc16HnxluEhevHhRA1izY5CcIQoYn9jXr18f7O7u1q/H6fON2Ldv3+pwiFrL69evhwWT+Z8+fTq0HJhGB2o5N27cqMOsF8vTxfb6Yl+xHOu0YRC/K4hl+jgnlr9161Ydf/fuXe33sd2XL18Ovnz50k35F9vl2DiWdt+I82D//fmjjpdxOsS6cW7sv31NOZZ4TfrbUQJf//aVP0A3NJlSxa6dfvr+/TtfrR+srKwcfP78uZt6VKmh1OVK4BwsLy/X5UvQ1HWYXoKiW/Lg4OPHj3XavXv36jjDa2trdbidxzYYbpcF22Ia+6Hj78U466LUbuo42+R4GH7+/HmdF0qA1OmcX2yjxbHHfmIbbDewPaaVQB2eb7w+9K9du3Zo3XZ+qYHVaXG8YJwOx70GcYycV0yja7dz0fEara6udmOTMUjOGG/oeNNSuB49enRQPtG7uT8LHW/uKOxv376ty1JgEIWJQouHDx/WcZYDw/0goYCyfBR0piGCiW2C+SzLtChQDLfBRaFvg4R1WIYwQZwf5xF4D7TbjGUYj2OMY2Y9xuN90183jjnmjxsknHe8BnGODKNdXv/iNZ42SGzanDGaAVwXKQHAO7e2z7mmcfPmzVqtLp++dRnGoyrfiusf0XxgPk0jrrMch3nl07h2JRTqNJorsY1Yl/nlzVOHQwmZWv2P46Ffwq+b+/N8ENuIftu8iV84x7ZZh3NnvD+P82deCYA63p/P8ZdQGE4fF+vHaxDbGtXE0mwYJL8AYUCA8EYun8DDwkrhiEJbPvVrgaJrtQWVZWn3x7TjUHjG1V+WY4rQ42IqhbC9MBzXF5jGBcs7d+7Uca5FtAiIk5w0vz/vypUr3dD4IkBx2rEo7w/+aXC/w6jpp3X8vFb/ipoGIRJ4U8cnJDUSAoI+hTYKLuLTk+W5qMmFwagNtDWESUThIoxCXKRscRzsvzQFau0n9st6TGca3xZFV5opw3kgKBmPC5msT/AwP44hlgUXjOM1ovbRrkufcaa3mNb2TzLOMvrXqLJ9WscnzxHlhe+GJlMKwbAtq5/t/7hGUWoRB6WADi9mMp35ceGR14350Z4vATK87lCaRnUaXVzfCEzrXyOJ6ytgHtOYxzWCOB6Og33G/pgf1ytKYT8oAVe7UmOpyyCuz3A8rbiuw3zE8bL9EhB1G3G+YHtM43x5Xdp14/Vgegmg4fw4p9hXrM/5xTkhXoN4TdC+BohzZv04JuWukRgkZ4w3Khcb481Ln/H4FoLCzTiFgTc80ylUDEeBZRnG6eIia2BaFELWbddDbCv2R5/9MY3CSdcWMvrxrQzHxHCsG+vFRcsW0+MCLAgEpvW3AV4TpvFaEIxt8CHW5RjoM97inNgu67LdOEcwznC8Jui/Bpwj67L/9rguukyQePfvBUIzIX5jUQpXnUbTi2ZGKVCHrivo4vHuX42FC6vl079eY+EiKW8cQqTUDgwRpRgkFwzfypSmQr14yUXR0gw69NWtNA2bNpIqmzaS5sogkZRmkEhKM0gkpRkkktIMEklpZ/L1Lz96krRYeGzEtF//zvxeGzZpZ2e3mN3U99rs7e2xgUO4J4OfU09qY2Oj/hd0ayTS4okayYcPH7op4/OXrZIqf9kqaa4MEklpBomkNINEUppBIinNIJGUZpBISjNIJKUZJJLSDBJJaQaJpDSDRFKaQSIpbYlnj3TDaXfv3h1cvnzZu3+lBcTdv/v7+4M3b950U8bnYwQkVT5GQNJcGSSS0gwSSWkGiaQ0g0RSmkEiKc0gkZRmkEhKM0gkpRkkktIMEklpBomkNINEUtrS3t7ekbt/y7TByspKNza+jY2NwaVLl7z7V1pAcffvhw8fuinj8zECkiofIyBprgwSSWkGiaQ0g0RSmkEiKc0gkZRmkEhKM0gkpRkkktIMEklpBomkNINEUppBIinNxwhIqjKPEfhjeXl50O8wavppHSEyK0tLS93Q4iCA//zzz8HOzs7gxo0btT8P6+vrx+57c3OzzpeOM6psn9ad26bNuLUaCsw8Csao/T548GBw7969Ov3FixeDO3fu1HD51dg3QTbKNDVN6TTnNkiiRkJB/PTpUx1+/fr1YGtra/Dly5c6zrz3798Pfvz4MVwGu7u7dVk6hgPDrEuf7QSmvXz58sjyYJx5dLFfprFsu1+ChfB79OhRHSdMbt26VQv1ceJYRmF7/XksH8cAluE8eA1OCqxYjv5xASNlnNsgiU97Cg7DFNDPnz8Pvn//Prh582YtFBSemBY1mFevXtXCwnQ61n337t1wHtthWrs849++fRsuz7bBemyL7dPdvn27Lk8BZ/l2vyzL/PYTn3EC5zgcC9sbhen9EGJ7ESQcF/N5wN329nZt30aYsN1YjmHWYzmO8bj9SSk8arGvFJRuaDKlENZuFuLQSkGtw6Ww1HGsra0dPH36tA7TZzyUgnxoWYavXbtWh1mWbZUQqONgefYRWL4U0jr88OHD2oUSNMNl+/tl+O3bt93YTyVo6v5Yb1JsK44bbINtsc3nz58fXL16tZvz0/Xr14fnzbHEcZb266HjKk2vQ8ctBcru6upqNzaZudRI+ESnSRDdSeITnk/V0NYaWmyXT2WeOUtVnu7r16/DJgLb4lm0pYDW8ajVcAyxPMPxac5+aNI8fvy4Nh9Yj2mjsF5bG0GMn9TsOA7nS40njoWaBNdf2Cbn074eaGsrgXGaX+2yce7SLM0lSCjA5RN92J0k2vTHFdJWBEYJyGHHFeXYB9saVZDa5QmaWJ4CSBMmtsE3Mr+yaXD//v3h/qLpBM7zpPMP0wSYNJVSeI4ob8huaDJUjehmoT20/mGWQn1s04Zlj2tKUN1vl6WJw/JtU+ckNCmiudHfL02ItokU2P6o6ePgPGjCRD+w71u3bnVjPzEer0k0baJp1Z4fTTWbNhqFsrtQTZtZo/oeqP7TRIlPY4b5ZB+F2kkpVIeW5yvcWJ4aDPMC+6HGEtr9smy/aRE1hKhV9VHbGNVEC7EeTau2ecLx0dSKdekz3j9Pai3Xr18fnh/LxYVnaZbObZBQwEM7DAIgmigUnhKIw3G+yaCwUwgpSDRN4tsPxvuFmoLF+rE8w7E881ifr6LpSs1gOI+C3e6X8X4osD7HPqoZAoKn3xzp41sX9kM/sM9S46g/LuO46DMexxLnAsKKc7hy5Uo9dsb7r4GU5T/ImhE+8SnIhEMUaK6plObQodqEdF75D7LOAWoA1AxohiBqRoaILgKDZIZoftCUoVZCDcXrEbooDJIZI0y4BkHt5LhrI9LvxscISKoyjxHwYqukyoutkubKIJGUZpBISjNIJKUZJJLSDBJJaQaJpDSDRFKaQSIpzSCRlGaQSEozSCSlGSSS0pZ4Ynw3nHb37t3B5cuXvftXWkDc/bu/vz948+ZNN2V8PkZAUuVjBCTNlUEiKc0gkZRmkEhKM0gkpRkkktIMEklpBomkNINEUppBIinNIJGUZpBISjNIJKUt7e3tHbn7t0wbrKysdGPj29jYGFy6dMm7f6UFFHf/fvjwoZsyPh8jIKnyMQKS5sogkZRmkEhKM0gkpRkkktIMEklpBomkNINEUppBIinNIJGUZpBISptpkKytrQ12dnZqJ2lxRLl98uRJN2UyMw2Szc3N2t/a2jJMpAVBWaXMYnV1tfYnNdPHCODZs2e1w/r6eu1LOr/iQ5/ayLQ1kpk+RgA/fvwYLC8vH0q5cXELM88zmUZm3f39/cHly5e7scnM65g93/F5vifjkkS0JqL8TurMgmQa81rX8x2f5zu+i3S+fmsjKc0gkZRmkEhKM0gkpRkkktIMEklpBomkNINEUppBIinNIJGUZpBISjNIJKXN/DECi8jz/b15vmdtMPg/Mjtj8dDDAjIAAAAASUVORK5CYII=\&quot; style=\&quot;height:216px; width:182px\&quot; /&gt;&amp;nbsp;&amp;nbsp;&amp;nbsp;&amp;nbsp; Code the class diagram in Java&lt;/p&gt;\n&quot;,&quot;fontSize&quot;:&quot;medium&quot;,&quot;hints&quot;:[]}}],&quot;name&quot;:&quot;&lt;p&gt;&lt;img src=\&quot;data:image/png;base64,iVBORw0KGgoAAAANSUhEUgAAARIAAAFzCAYAAADyn4bcAAAAAXNSR0IArs4c6QAAAARnQU1BAACxjwv8YQUAAAAJcEhZcwAADsQAAA7EAZUrDhsAABtFSURBVHhe7d29bhPbGodxZ4uCLuEKYF8B0EdKdh8J6OiAKwA6dkXS0QFXEOjoAImeoLN74ArIuQJCl+JIOetZzOu9MnES26+DY/L8pNF8fzlef6819kyWDopBz3//+9/B1atXu7HJ/PjxY7C8vNyNTWZe63q+4/N8x3eRzvePri9JUzNIJKUZJJLSDBJJaQaJpDSDRFKaQSIpzSCRlGaQSEpb2tvbO/LL1jJtsLKy0o1N59mzZ4N//vmnGzvf/ve//w0uXbrUjf3+PN/f26Tn++TJk8Hq6mo3Np2Z/0T+77//riGC9fX12pd0fu3s7NT+06dPB48fP57qJ/IzD5KlpaUaIByUQSKdfwTJ1tZW7dMamfu9Nm2yGSLSYogPfkRrYlIzrZH89ddftf/x48fal7Q4KL9cX/nPf/7TTRmf39pISjNIJKUZJJLSvEZyTnDVvO/GjRuDtbW19G96AhfVPn36VP8+J10M56I5yyEuwun3l7lGMiBI+nZ3d7uhyZQ3Z+00Of4Uo7oSIgffvn3rlsopoVS3WYKkmzLarVu3hvt/+/ZtN3UxfP78eaxz1FGU3dXV1W5sMjZtzhFqH+VvMuxKga7f6797965b4uevjl+/fl1rMO/fv++m/kQtImoSLPPy5ctB+VCo46Mwj+XbZRhmu+wb7b5bX758qduP/bU4RrbBMYzaP+uwbn8+6/WPh/0wjXlgmGnxOrTnSJ9xfP36deS+dUZIk77yB+iGJmONZHr8KagxtEqzok5//vx5HadmQg0llqXfvt6M092/f3843NZo2hrJ9+/fD65du3awvLxchwP7YhlqItRMWL+dj9u3b9dlrl+/XvulCTZchm2zDtstzeM6f3t7u85jGY6XacxjmXY+6zLOeYd+LYphprFPhuniGOP1iq7djk6XqZEYJOdEFIh4DaOg3Lt3b1hIKXAUoih4zGOZtpDRRfBEwYoC1RZKtk9BpinQiulgPywf+0N/m7EM4xxnhEgcM4HRL+ixLtPa+eMGSTsezbBogvWX1/gyQWLT5hwpf49hVwpjveBNEyGaF6WmMXjx4kW9GE7Thn6LdfDo0aPaL2+M2qcp0OJ+CqaxrRIc3dSfy9GVGkcdj37bvIlfL8e2OSaOd3Nzc9jkYJslHOp8mhclJOp4f12msSzr9I/xJJxnbCOOcZL1NXsGyTlCoaKwRUfhoJA+ePCgzicgbt68Wb91icBptaHQiusLgYJNYSSM2nmvXr2qfa49cM/UlStX6jhh1r/eUJpF3dBRJ81DOz8CZxLteZ62L/0af/Cp1u8wavpp3f7+fl1Xs0OBRvupTQ2BGsC0hYjAYH3CgVpJiIu3pWkx7ErzqU6LWkkU4jgW+nfu3KnzYx4XOgPhRw2I44/QaGsPsWwbKG1o8b46ST/glMPXv/1yPU7Hp9oR5Y/TDU2GNhadJlf+hsNrJKXw1QuaJSjqdNr9iPY/8+niYibDXGOI+aF/zaF//SAulnKdhGsMDHPdpcV2mV5Coo5z4ZZxjq2E0PBaTlyjiOs2XPAtYVWH2Q/iq1nWKWFWj5vxOL/YF128BnGOccwxP3BujMc5xv5Zt3/9Ryfjvec1kgVXCtOgFLjaXCkFoDY/uEby/PnzYW2A2gPLbG9v1/k0f/ialuX5ZKZGwHYCn/LteMyPT3+2xzjbZ32GuebRYtmHDx/WphDLUAuiacWxUWNhegmR4bUKtsnyHBPHSY0mro2wf9ZlHZZhmH6cH/tiHbbNNjk3ak7tMTNMFzgexqN2xvKsx7bbmo/Olr9slVR596+kuTJIJKUZJJLSDBJJaQaJpDSDRFKaQSIpzSCRlGaQSEo7k1+28tNpSYuFu8HPzTNb2aSdnd1idtPetLe0t7fHBg5pb/mexMbGRv0v6NZIpMUTNZIPHz50U8bnTXuSKm/akzRXBomkNINEUppBIinNIJGUZpBISjNIJKUZJJLSDBJJaQaJpDSDRFKaQSIpzSCRlHYmjxHw7l9p8cTdvz5GQNLUfIyApLkySCSlGSSS0gwSSWkGiaQ0g0RSmkEiKc0gkZRmkEhKM0gkpRkkktIMEklpBomkNB8jIKnyMQKS0nyMgKS5MkgkpRkkktIMEklpBomktHMbJEtLS93QUevr64PNzc1ubDInbVfSdM5tkJz0FfI0v3EJ4341vbOzUwNL0ukWomnDD+Tev38/2NraGuzu7g5u3LjRzTnqy5cvdZnTsM1Pnz7V4VevXtVtsy5ifz9+/BguI+l45zZI4sdtoGbw9OnTAb+do0nz9evXbs5Rjx49qsFwnNguocF2WZ7h79+/D27evFlrIgTJ58+f6zR/XCed7tzXSCjkBAcFnBAhJCjkx4nlxkXt5sWLF7VbW1ur61+7dq2GDP1pr8VIF8lcgoSmB02G6E5CwaaAt9dFKOBZsb3bt2/XPggP9idpMnMJEgorTZXoTkIz4yzEdZb+hdvMhVzpoppLkNy/f7+GSXQnocBzE2HrrMIFJ13IlTTaHxTSfodR00/r9vf367qzRHODptDLly/rONcyTvpWhmsos2qe8K2NdJFw9++osn1axzchR5SC2g1NphT62s3C2tpaN3RwsL29fXD9+vWD5eXlg4cPH9ZxulFi/nHa7bbDaLf77du3us+rV6/Wcel3R9ldXV3txibj80gkVT6PRNJcGSSS0gwSSWkGiaQ0g0RSmkEiKc0gOQPxWII+fkg3anoWNxbyw7158WFRMkhmIB5JEAgSCnf/zmGC5He8m9iHRelcB0k8zOj169dH7q9hnDuH+el8/yfzjLPuqPUo9KzDvHY9pve3096ZHMNxTCwPtj/qIUi3bt0aeWwhjr/VHkMM07E/9oH+eIt5cW7jnjfDsa/jakvtcZ2kPaeolbEujnud9Hs4t0Hy4MGD4cOM+MT7888/h4WDNzW/wtve3h58+/atfsq9e/euzotPPdah42FFUQh4iBE3DPLAIp5pwrx4o/PGpwvsq/30ZJj12Wb/IUgxjX7g5r979+7V8xiF/fY/nduHMjHMuvR5DWJb7Xhbu6GA8kgEjuPt27f19YnXi22yL14rzpvhuB+JebwmrNsef6s9rlF8WJTO7b02JUTq/S6B+17iPphSiOo9NYHpMX7t2rWDUpDqMOLem/Im5laAQ9tkHtsCffbZal8ehmP/aI+B9fr38DCtFJp6r04cTylAw222wyHWi2HOObCv9r6fdp8Msy32F1g2jndlZaXuLzC9BF0djnXb12VS/XNqX6f2nNpj1vlD2Z32Xpu51EioIVC9jW4UPtWYR/WYjk/cqFkwvX0gEZ+ocVcwXTuP6cxneimYhx6KxHLx2MbY9kn4tA1sJ2ozx+HZJuyfmkTUDk7SPsKAddvzYLw99vZYUArooWepsCznFLWB9rVkuD32/usyrdh/e9wcZ9R+9Pv6gwLa7zBq+mkdN/yMgzdW+XQ69sFGFACaMlSBeZNTSJaXl7u59eOvGxof22wLWqC6P65pChuFiuMf5yJrG2azfi4Kr1l03JDZvu6jXpdpxDH3tzer7evXGFW2T+v+oID2O4yaflp36dKluu5pTnuwEdc72B7tcgoin2ocbOAN236ixicvBZ312nlMZz7r9B8azXLx5u+HxKjj6tcqxi0g1Eo4l3abo9atz3WY0nHrxnnxmsc3SdH9KrMORZ2ttkyP253Li628+QkOCi4dTQMu0kVBJlziGxGmPX78eHgxkHlU35nOfNalABNGnDDzwDy2QQEDb/b4toNu1MXFflOmLSDt8fZxPhRc9hdYl+MhZMC8SWpHfbw+sX3Ol+YL58a+qRHFawJekzjvcfRDMKP9QNDv41wGCWHAtxIUAgKAr1J5M1OQ6VMIHj58WJfrF0j6VN2ZHtuJQkNh4JsDagPMYxsxjz7NqCtXrtR9co2GAhhGXYOIcdalycC0qP0w3IrttdvkWOlYliCIYdBvt8FwG1zsO8aZxzEQRAyzr+3t7eH61PA4PpZnPYbj9epvdxRed87rOP3XqcX24zja10m/Fx9sJKnywUaS5sogkZRmkEhKM0gkpRkkktIMEklpBomkNINEUppBIinNIJGUtrS3t3fkJ/Lc3NXeVzKujY2NegewP5GXFk/8RP7Dhw/dlPF5r42kynttJM2VQSIpzSCRlGaQSEozSCSlGSSS0gwSSWkGiaQ0g0RSmkEiKc0gkZRmkEhKM0gkpfkYAUmVjxGQlOZjBCTNlUEiKc0gkZRmkEhKM0gkpRkkktIMEklpBomkNINEUppBIinNIJGUNtMgWVtbG+zs7NRO0uKIcvvkyZNuymRmGiSbm5u1v7W1ZZhIC4KySpnF6upq7U9qaXd398jdvxkvXryoHdbX12tf0vkVH/qPHj2q3TRm+hgB/PjxY7C8vHwo5cbFLcw8z2QamXX39/cHly9f7sYmM69jnsf5xhtu2g8I/77j+5XnyyWJaE1E+Z0YQdJHLWVaPChpWvNa1/M93cePH/nAqd3Tp0+7qZPx7zu+RTtfv7XRWCatXepiMUg0Fpo1NGlKbcRQ0REGiU4V10YIkRDTJBgkOlXUQKiRxEU5g0Qtg0Rjab+psXmjPoNEJ6LmQdc2a4K1EgWDRCdqmzXB5o36DBKdatQP0GzeqGWQ6FjRrKFbWlo61EWIWCsRDBKdiJpHdOCmrv406czutZnGvNb1fMeT+ZeO8O87vkU7X2skktKWuEmnGx4q0wYrKyvd2O/P8x3PxsZG7U/z3+rnyb/v2bNpU3i+47FpM5mLdL42bSSlGSSS0gwSSWkGiaQ0g0RSmkEiKc0gkZRmkEhKM0gkpRkkktIMEklpBomkNINEUpqPESg83/H4GIHFMI/z9TEChec7Hh8jMJmLdL42bSSlGSSS0gwSSWkGiaQ0g0RSmkEiKc0gkZRmkEhKM0gkpRkkktIMEklpBomkNINEUpqPESg83/H4GIHFMI/z9TEChec7Hh8jMJmLdL42bSSlGSSS0gwSSWkGiaQ0g0RSmkEiKc0gkZRmkEhKM0gkpRkkktIMEklpBomkNINEUtrS7u7ukbt/pVHu3r1b+2/evKl9KfgYgcLzHY+PEZjMRTpfmzaS0gwSSWkGiaQ0g0RSmkEiKc0gkZRmkEhKM0gkpRkkktIMEklpBomkNINEUppBIiltaW9v78jdv7P4b+bPnj0b/PPPP93Y+cYdrZcuXerGfn/Tnm/8PVdXV2t/Ufj3PdmTJ0/Sf9OZP0bg77//riGC9fX12pd0fu3s7NT+06dPB48fP57qMQIzD5KlpaUaIByUQSKdfwTJ1tZW7dMamfvzSNpkM0SkxRAf/IjWxKRmWiPhCVr4+PFj7UtaHJkn4PmtjaQ0g0RSmkEiKc0g+QXev39fr4rTBuXrNcZnJb4l+9VevXpVz4m+ZJCcsQcPHgxu37492N7eHnBdmz7jTJ8Frrbfv3+/G/t1CMTNzc16HnxluEhevHhRA1izY5CcIQoYn9jXr18f7O7u1q/H6fON2Ldv3+pwiFrL69evhwWT+Z8+fTq0HJhGB2o5N27cqMOsF8vTxfb6Yl+xHOu0YRC/K4hl+jgnlr9161Ydf/fuXe33sd2XL18Ovnz50k35F9vl2DiWdt+I82D//fmjjpdxOsS6cW7sv31NOZZ4TfrbUQJf//aVP0A3NJlSxa6dfvr+/TtfrR+srKwcfP78uZt6VKmh1OVK4BwsLy/X5UvQ1HWYXoKiW/Lg4OPHj3XavXv36jjDa2trdbidxzYYbpcF22Ia+6Hj78U466LUbuo42+R4GH7+/HmdF0qA1OmcX2yjxbHHfmIbbDewPaaVQB2eb7w+9K9du3Zo3XZ+qYHVaXG8YJwOx70GcYycV0yja7dz0fEara6udmOTMUjOGG/oeNNSuB49enRQPtG7uT8LHW/uKOxv376ty1JgEIWJQouHDx/WcZYDw/0goYCyfBR0piGCiW2C+SzLtChQDLfBRaFvg4R1WIYwQZwf5xF4D7TbjGUYj2OMY2Y9xuN90183jjnmjxsknHe8BnGODKNdXv/iNZ42SGzanDGaAVwXKQHAO7e2z7mmcfPmzVqtLp++dRnGoyrfiusf0XxgPk0jrrMch3nl07h2JRTqNJorsY1Yl/nlzVOHQwmZWv2P46Ffwq+b+/N8ENuIftu8iV84x7ZZh3NnvD+P82deCYA63p/P8ZdQGE4fF+vHaxDbGtXE0mwYJL8AYUCA8EYun8DDwkrhiEJbPvVrgaJrtQWVZWn3x7TjUHjG1V+WY4rQ42IqhbC9MBzXF5jGBcs7d+7Uca5FtAiIk5w0vz/vypUr3dD4IkBx2rEo7w/+aXC/w6jpp3X8vFb/ipoGIRJ4U8cnJDUSAoI+hTYKLuLTk+W5qMmFwagNtDWESUThIoxCXKRscRzsvzQFau0n9st6TGca3xZFV5opw3kgKBmPC5msT/AwP44hlgUXjOM1ovbRrkufcaa3mNb2TzLOMvrXqLJ9WscnzxHlhe+GJlMKwbAtq5/t/7hGUWoRB6WADi9mMp35ceGR14350Z4vATK87lCaRnUaXVzfCEzrXyOJ6ytgHtOYxzWCOB6Og33G/pgf1ytKYT8oAVe7UmOpyyCuz3A8rbiuw3zE8bL9EhB1G3G+YHtM43x5Xdp14/Vgegmg4fw4p9hXrM/5xTkhXoN4TdC+BohzZv04JuWukRgkZ4w3Khcb481Ln/H4FoLCzTiFgTc80ylUDEeBZRnG6eIia2BaFELWbddDbCv2R5/9MY3CSdcWMvrxrQzHxHCsG+vFRcsW0+MCLAgEpvW3AV4TpvFaEIxt8CHW5RjoM97inNgu67LdOEcwznC8Jui/Bpwj67L/9rguukyQePfvBUIzIX5jUQpXnUbTi2ZGKVCHrivo4vHuX42FC6vl079eY+EiKW8cQqTUDgwRpRgkFwzfypSmQr14yUXR0gw69NWtNA2bNpIqmzaS5sogkZRmkEhKM0gkpRkkktIMEklpZ/L1Lz96krRYeGzEtF//zvxeGzZpZ2e3mN3U99rs7e2xgUO4J4OfU09qY2Oj/hd0ayTS4okayYcPH7op4/OXrZIqf9kqaa4MEklpBomkNINEUppBIinNIJGUZpBISjNIJKUZJJLSDBJJaQaJpDSDRFKaQSIpbYlnj3TDaXfv3h1cvnzZu3+lBcTdv/v7+4M3b950U8bnYwQkVT5GQNJcGSSS0gwSSWkGiaQ0g0RSmkEiKc0gkZRmkEhKM0gkpRkkktIMEklpBomkNINEUtrS3t7ekbt/y7TByspKNza+jY2NwaVLl7z7V1pAcffvhw8fuinj8zECkiofIyBprgwSSWkGiaQ0g0RSmkEiKc0gkZRmkEhKM0gkpRkkktIMEklpBomkNINEUppBIinNxwhIqjKPEfhjeXl50O8wavppHSEyK0tLS93Q4iCA//zzz8HOzs7gxo0btT8P6+vrx+57c3OzzpeOM6psn9ad26bNuLUaCsw8Csao/T548GBw7969Ov3FixeDO3fu1HD51dg3QTbKNDVN6TTnNkiiRkJB/PTpUx1+/fr1YGtra/Dly5c6zrz3798Pfvz4MVwGu7u7dVk6hgPDrEuf7QSmvXz58sjyYJx5dLFfprFsu1+ChfB79OhRHSdMbt26VQv1ceJYRmF7/XksH8cAluE8eA1OCqxYjv5xASNlnNsgiU97Cg7DFNDPnz8Pvn//Prh582YtFBSemBY1mFevXtXCwnQ61n337t1wHtthWrs849++fRsuz7bBemyL7dPdvn27Lk8BZ/l2vyzL/PYTn3EC5zgcC9sbhen9EGJ7ESQcF/N5wN329nZt30aYsN1YjmHWYzmO8bj9SSk8arGvFJRuaDKlENZuFuLQSkGtw6Ww1HGsra0dPH36tA7TZzyUgnxoWYavXbtWh1mWbZUQqONgefYRWL4U0jr88OHD2oUSNMNl+/tl+O3bt93YTyVo6v5Yb1JsK44bbINtsc3nz58fXL16tZvz0/Xr14fnzbHEcZb266HjKk2vQ8ctBcru6upqNzaZudRI+ESnSRDdSeITnk/V0NYaWmyXT2WeOUtVnu7r16/DJgLb4lm0pYDW8ajVcAyxPMPxac5+aNI8fvy4Nh9Yj2mjsF5bG0GMn9TsOA7nS40njoWaBNdf2Cbn074eaGsrgXGaX+2yce7SLM0lSCjA5RN92J0k2vTHFdJWBEYJyGHHFeXYB9saVZDa5QmaWJ4CSBMmtsE3Mr+yaXD//v3h/qLpBM7zpPMP0wSYNJVSeI4ob8huaDJUjehmoT20/mGWQn1s04Zlj2tKUN1vl6WJw/JtU+ckNCmiudHfL02ItokU2P6o6ePgPGjCRD+w71u3bnVjPzEer0k0baJp1Z4fTTWbNhqFsrtQTZtZo/oeqP7TRIlPY4b5ZB+F2kkpVIeW5yvcWJ4aDPMC+6HGEtr9smy/aRE1hKhV9VHbGNVEC7EeTau2ecLx0dSKdekz3j9Pai3Xr18fnh/LxYVnaZbObZBQwEM7DAIgmigUnhKIw3G+yaCwUwgpSDRN4tsPxvuFmoLF+rE8w7E881ifr6LpSs1gOI+C3e6X8X4osD7HPqoZAoKn3xzp41sX9kM/sM9S46g/LuO46DMexxLnAsKKc7hy5Uo9dsb7r4GU5T/ImhE+8SnIhEMUaK6plObQodqEdF75D7LOAWoA1AxohiBqRoaILgKDZIZoftCUoVZCDcXrEbooDJIZI0y4BkHt5LhrI9LvxscISKoyjxHwYqukyoutkubKIJGUZpBISjNIJKUZJJLSDBJJaQaJpDSDRFKaQSIpzSCRlGaQSEozSCSlGSSS0pZ4Ynw3nHb37t3B5cuXvftXWkDc/bu/vz948+ZNN2V8PkZAUuVjBCTNlUEiKc0gkZRmkEhKM0gkpRkkktIMEklpBomkNINEUppBIinNIJGUZpBISjNIJKUt7e3tHbn7t0wbrKysdGPj29jYGFy6dMm7f6UFFHf/fvjwoZsyPh8jIKnyMQKS5sogkZRmkEhKM0gkpRkkktIMEklpBomkNINEUppBIinNIJGUZpBISptpkKytrQ12dnZqJ2lxRLl98uRJN2UyMw2Szc3N2t/a2jJMpAVBWaXMYnV1tfYnNdPHCODZs2e1w/r6eu1LOr/iQ5/ayLQ1kpk+RgA/fvwYLC8vH0q5cXELM88zmUZm3f39/cHly5e7scnM65g93/F5vifjkkS0JqL8TurMgmQa81rX8x2f5zu+i3S+fmsjKc0gkZRmkEhKM0gkpRkkktIMEklpBomkNINEUppBIinNIJGUZpBISjNIJKXN/DECi8jz/b15vmdtMPg/Mjtj8dDDAjIAAAAASUVORK5CYII=\&quot; style=\&quot;height:216px; width:182px\&quot; /&gt;&amp;nbsp;&amp;nbsp;&amp;nbsp;&amp;nbsp; Code the class diagram in Java&lt;/p&gt;\n&quot;,&quot;timeline&quot;:null,&quot;analytics&quot;:null},&quot;hostVersion&quot;:{&quot;major&quot;:0,&quot;minor&quot;:1}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1611</TotalTime>
  <Words>965</Words>
  <Application>Microsoft Office PowerPoint</Application>
  <PresentationFormat>Widescreen</PresentationFormat>
  <Paragraphs>273</Paragraphs>
  <Slides>35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Gothic</vt:lpstr>
      <vt:lpstr>Mangal</vt:lpstr>
      <vt:lpstr>Wingdings 3</vt:lpstr>
      <vt:lpstr>Ion Boardroom</vt:lpstr>
      <vt:lpstr>Implementation</vt:lpstr>
      <vt:lpstr>Overview</vt:lpstr>
      <vt:lpstr>Recap</vt:lpstr>
      <vt:lpstr>Recap</vt:lpstr>
      <vt:lpstr>Various design models</vt:lpstr>
      <vt:lpstr>Use Case Model and Description</vt:lpstr>
      <vt:lpstr>Video: Use Case Model</vt:lpstr>
      <vt:lpstr>Domain Model (Domain Class Diagram)</vt:lpstr>
      <vt:lpstr>Video: Class Diagram</vt:lpstr>
      <vt:lpstr>Sequence Diagram (Interaction diagram)</vt:lpstr>
      <vt:lpstr>Design Model (Solution Class Diagram)</vt:lpstr>
      <vt:lpstr>Quiz</vt:lpstr>
      <vt:lpstr>Quiz</vt:lpstr>
      <vt:lpstr>Focus: Relationships between Solution Classes</vt:lpstr>
      <vt:lpstr>Relationships between Solution classes - Inheritance</vt:lpstr>
      <vt:lpstr>Relationships between Solution classes - Bi-direction association</vt:lpstr>
      <vt:lpstr>Relationships between Solution classes - Uni-directional association</vt:lpstr>
      <vt:lpstr>Quiz</vt:lpstr>
      <vt:lpstr>Mapping a solution class</vt:lpstr>
      <vt:lpstr>Mapping a solution class to C#</vt:lpstr>
      <vt:lpstr>Mapping a solution class to Java</vt:lpstr>
      <vt:lpstr>Task 1: Map the following Student solution class to a C# class template</vt:lpstr>
      <vt:lpstr>Mapping Inheritance</vt:lpstr>
      <vt:lpstr>Mapping Inheritance in C#</vt:lpstr>
      <vt:lpstr>Mapping Inheritance in Java</vt:lpstr>
      <vt:lpstr>Quiz</vt:lpstr>
      <vt:lpstr>Quiz</vt:lpstr>
      <vt:lpstr>Mapping associations</vt:lpstr>
      <vt:lpstr>Mapping Uni-directional (one to many) association (C#)</vt:lpstr>
      <vt:lpstr>Mapping Uni-directional (one to many) association (Java)</vt:lpstr>
      <vt:lpstr>Mapping Bi-directional (one to many) association</vt:lpstr>
      <vt:lpstr>Mapping Bi-directional (one to many) association (C#)</vt:lpstr>
      <vt:lpstr>Mapping Bi-directional (one to many) association (Java)</vt:lpstr>
      <vt:lpstr>Task 2.0: Construct a class diagram using the code given</vt:lpstr>
      <vt:lpstr>Task 2.1: Construct a class diagram using the code given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</dc:title>
  <dc:creator>L31409</dc:creator>
  <cp:lastModifiedBy>L31409</cp:lastModifiedBy>
  <cp:revision>142</cp:revision>
  <dcterms:created xsi:type="dcterms:W3CDTF">2017-06-01T02:21:56Z</dcterms:created>
  <dcterms:modified xsi:type="dcterms:W3CDTF">2017-06-06T08:41:32Z</dcterms:modified>
</cp:coreProperties>
</file>